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handoutMasterIdLst>
    <p:handoutMasterId r:id="rId10"/>
  </p:handoutMasterIdLst>
  <p:sldIdLst>
    <p:sldId id="256" r:id="rId2"/>
    <p:sldId id="257" r:id="rId3"/>
    <p:sldId id="282" r:id="rId4"/>
    <p:sldId id="258" r:id="rId5"/>
    <p:sldId id="280" r:id="rId6"/>
    <p:sldId id="283" r:id="rId7"/>
    <p:sldId id="276" r:id="rId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39C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aximized">
    <p:restoredLeft sz="15619" autoAdjust="0"/>
    <p:restoredTop sz="94581" autoAdjust="0"/>
  </p:normalViewPr>
  <p:slideViewPr>
    <p:cSldViewPr>
      <p:cViewPr>
        <p:scale>
          <a:sx n="90" d="100"/>
          <a:sy n="90" d="100"/>
        </p:scale>
        <p:origin x="-1284" y="30"/>
      </p:cViewPr>
      <p:guideLst>
        <p:guide orient="horz" pos="2160"/>
        <p:guide pos="2880"/>
      </p:guideLst>
    </p:cSldViewPr>
  </p:slideViewPr>
  <p:outlineViewPr>
    <p:cViewPr>
      <p:scale>
        <a:sx n="33" d="100"/>
        <a:sy n="33" d="100"/>
      </p:scale>
      <p:origin x="0" y="0"/>
    </p:cViewPr>
  </p:outlineViewPr>
  <p:notesTextViewPr>
    <p:cViewPr>
      <p:scale>
        <a:sx n="100" d="100"/>
        <a:sy n="100" d="100"/>
      </p:scale>
      <p:origin x="0" y="138"/>
    </p:cViewPr>
  </p:notesTextViewPr>
  <p:sorterViewPr>
    <p:cViewPr>
      <p:scale>
        <a:sx n="1" d="1"/>
        <a:sy n="1" d="1"/>
      </p:scale>
      <p:origin x="0" y="0"/>
    </p:cViewPr>
  </p:sorterViewPr>
  <p:notesViewPr>
    <p:cSldViewPr>
      <p:cViewPr varScale="1">
        <p:scale>
          <a:sx n="69" d="100"/>
          <a:sy n="69" d="100"/>
        </p:scale>
        <p:origin x="-32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686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686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686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BA3E99FF-E6F5-481F-A507-96764484E6E8}"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37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37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37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37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3BF9AB0-78EB-4774-BA77-91958DF4652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a:buFont typeface="Arial" pitchFamily="34" charset="0"/>
              <a:buChar char="•"/>
            </a:pPr>
            <a:r>
              <a:rPr lang="en-US" dirty="0"/>
              <a:t>Following</a:t>
            </a:r>
            <a:r>
              <a:rPr lang="en-US" baseline="0" dirty="0"/>
              <a:t> the merger of Spokane East and Spokane Valley to make Greater Spokane Valley Rotary Club, there existed three entities which provided oversight of the funds the Club had.</a:t>
            </a:r>
          </a:p>
          <a:p>
            <a:pPr>
              <a:buFont typeface="Arial" pitchFamily="34" charset="0"/>
              <a:buChar char="•"/>
            </a:pPr>
            <a:r>
              <a:rPr lang="en-US" dirty="0"/>
              <a:t>We had the Club  Board which does what a club board does, provide oversight of the  management of the club, fundraising, and working through the five Avenues of Service.</a:t>
            </a:r>
          </a:p>
          <a:p>
            <a:pPr>
              <a:buFont typeface="Arial" pitchFamily="34" charset="0"/>
              <a:buChar char="•"/>
            </a:pPr>
            <a:r>
              <a:rPr lang="en-US" dirty="0"/>
              <a:t>The Club decided to keep the Corn Booth out of the VRCA to provide additional flexibility in the use of its profits for occasional use for necessary but  non-charitable purposes</a:t>
            </a:r>
          </a:p>
          <a:p>
            <a:pPr>
              <a:buFont typeface="Arial" pitchFamily="34" charset="0"/>
              <a:buChar char="•"/>
            </a:pPr>
            <a:r>
              <a:rPr lang="en-US" dirty="0"/>
              <a:t>At the time, the Club used the VRCA as the entity that provided the IRC 501(c)(3) status so that we could solicit and accept contributions that would be tax deductable for the person or organization making the contribution.  The only problem was, no one had ever filed the paperwork with the IRS to get the status. </a:t>
            </a:r>
          </a:p>
          <a:p>
            <a:pPr>
              <a:buFont typeface="Arial" pitchFamily="34" charset="0"/>
              <a:buChar char="•"/>
            </a:pPr>
            <a:r>
              <a:rPr lang="en-US" dirty="0"/>
              <a:t>The VRCA used the same board of directors as the club for its management.  The VRCA oversaw general fundraising proceeds as well as the Hank </a:t>
            </a:r>
            <a:r>
              <a:rPr lang="en-US" dirty="0" err="1"/>
              <a:t>Grinalds</a:t>
            </a:r>
            <a:r>
              <a:rPr lang="en-US" dirty="0"/>
              <a:t> Trust.</a:t>
            </a:r>
          </a:p>
          <a:p>
            <a:pPr>
              <a:buFont typeface="Arial" pitchFamily="34" charset="0"/>
              <a:buChar char="•"/>
            </a:pPr>
            <a:r>
              <a:rPr lang="en-US" dirty="0"/>
              <a:t>There was a third entity, the SVRCT which oversaw monies generated from the club years in the past to include an endowment for Youth, a scholarship endowment (which was generated from funds from a program called Upward Bound), and an endowment from a past member Al Stevens for music scholarships. The oversight of the SVRCT was comprised of all previous club presidents who wished to be involved.</a:t>
            </a:r>
          </a:p>
        </p:txBody>
      </p:sp>
      <p:sp>
        <p:nvSpPr>
          <p:cNvPr id="4" name="Slide Number Placeholder 3"/>
          <p:cNvSpPr>
            <a:spLocks noGrp="1"/>
          </p:cNvSpPr>
          <p:nvPr>
            <p:ph type="sldNum" sz="quarter" idx="10"/>
          </p:nvPr>
        </p:nvSpPr>
        <p:spPr/>
        <p:txBody>
          <a:bodyPr/>
          <a:lstStyle/>
          <a:p>
            <a:pPr>
              <a:defRPr/>
            </a:pPr>
            <a:fld id="{03BF9AB0-78EB-4774-BA77-91958DF46522}" type="slidenum">
              <a:rPr lang="en-US" smtClean="0"/>
              <a:pPr>
                <a:defRPr/>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a:t>This slide outlines the differences between the IRC 501(c)(3) and the 501(c)(4).  </a:t>
            </a:r>
          </a:p>
          <a:p>
            <a:pPr>
              <a:buFont typeface="Arial" pitchFamily="34" charset="0"/>
              <a:buChar char="•"/>
            </a:pPr>
            <a:r>
              <a:rPr lang="en-US" dirty="0"/>
              <a:t>Both are nonprofits and pay no Federal Income Taxes.  </a:t>
            </a:r>
          </a:p>
          <a:p>
            <a:pPr>
              <a:buFont typeface="Arial" pitchFamily="34" charset="0"/>
              <a:buChar char="•"/>
            </a:pPr>
            <a:r>
              <a:rPr lang="en-US" dirty="0"/>
              <a:t>A (c)(3) can accept donations which are tax-deductable to the donor and must use any and all proceeds the organization fundraises on charitable causes only.</a:t>
            </a:r>
          </a:p>
          <a:p>
            <a:pPr>
              <a:buFont typeface="Arial" pitchFamily="34" charset="0"/>
              <a:buChar char="•"/>
            </a:pPr>
            <a:r>
              <a:rPr lang="en-US" dirty="0"/>
              <a:t>A (c)(4) does not have the IRC status to provide a tax deduction to any contributions it receives from an individual or organization.  Proceeds from fundraising and the like need not go entirely to charitable uses which adds a degree of flexibility to the  organization.</a:t>
            </a:r>
          </a:p>
          <a:p>
            <a:pPr>
              <a:buFont typeface="Arial" pitchFamily="34" charset="0"/>
              <a:buChar char="•"/>
            </a:pPr>
            <a:r>
              <a:rPr lang="en-US" dirty="0"/>
              <a:t>This info is not guaranteed to be 100% accurate, but reflects the best I could put together from the IRS website and experience with the Club over the years.</a:t>
            </a:r>
          </a:p>
        </p:txBody>
      </p:sp>
      <p:sp>
        <p:nvSpPr>
          <p:cNvPr id="4" name="Slide Number Placeholder 3"/>
          <p:cNvSpPr>
            <a:spLocks noGrp="1"/>
          </p:cNvSpPr>
          <p:nvPr>
            <p:ph type="sldNum" sz="quarter" idx="10"/>
          </p:nvPr>
        </p:nvSpPr>
        <p:spPr/>
        <p:txBody>
          <a:bodyPr/>
          <a:lstStyle/>
          <a:p>
            <a:pPr>
              <a:defRPr/>
            </a:pPr>
            <a:fld id="{03BF9AB0-78EB-4774-BA77-91958DF46522}" type="slidenum">
              <a:rPr lang="en-US" smtClean="0"/>
              <a:pPr>
                <a:defRPr/>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a:t>This is how the Club looked immediately following the merger.  Club East had no IRC 501(c)(3) entities to bring into the merger.</a:t>
            </a:r>
          </a:p>
          <a:p>
            <a:pPr>
              <a:buFont typeface="Arial" pitchFamily="34" charset="0"/>
              <a:buChar char="•"/>
            </a:pPr>
            <a:r>
              <a:rPr lang="en-US" dirty="0"/>
              <a:t>The wiring diagram shows the shared use of the Club Board and using it for the oversight of the VRCA</a:t>
            </a:r>
          </a:p>
          <a:p>
            <a:pPr>
              <a:buFont typeface="Arial" pitchFamily="34" charset="0"/>
              <a:buChar char="•"/>
            </a:pPr>
            <a:r>
              <a:rPr lang="en-US" dirty="0"/>
              <a:t>The diagram reflects the Club’s decision to leave the management of the Corn Booth under the club and its 501(c)(4) status. </a:t>
            </a:r>
          </a:p>
          <a:p>
            <a:pPr>
              <a:buFont typeface="Arial" pitchFamily="34" charset="0"/>
              <a:buChar char="•"/>
            </a:pPr>
            <a:r>
              <a:rPr lang="en-US" dirty="0"/>
              <a:t>The diagram also shows that only the General Charitable Activities account (which is all cash) can spend earning off the proceeds as well as the principal.</a:t>
            </a:r>
          </a:p>
          <a:p>
            <a:pPr>
              <a:buFont typeface="Arial" pitchFamily="34" charset="0"/>
              <a:buChar char="•"/>
            </a:pPr>
            <a:r>
              <a:rPr lang="en-US" dirty="0"/>
              <a:t>The endowments an Trust can only spend earnings generated from investments—the principal must be maintained and not touched for charitable distributions.</a:t>
            </a:r>
          </a:p>
        </p:txBody>
      </p:sp>
      <p:sp>
        <p:nvSpPr>
          <p:cNvPr id="4" name="Slide Number Placeholder 3"/>
          <p:cNvSpPr>
            <a:spLocks noGrp="1"/>
          </p:cNvSpPr>
          <p:nvPr>
            <p:ph type="sldNum" sz="quarter" idx="10"/>
          </p:nvPr>
        </p:nvSpPr>
        <p:spPr/>
        <p:txBody>
          <a:bodyPr/>
          <a:lstStyle/>
          <a:p>
            <a:pPr>
              <a:defRPr/>
            </a:pPr>
            <a:fld id="{03BF9AB0-78EB-4774-BA77-91958DF46522}"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a:t>About the time the of the establishment of the 5080 Charitable Fund, the Club received an inquiry from the Washington State Secretary of State seeking the status of the VRCA, we were in the process of renewing the State’s license as I recall.  When asked for bylaws and Articles of Incorporation, none could be found.  Further, the Club had long assumed the proper paperwork had been filed with the IRS for the (c)(3) status, when in fact no such paperwork could be found.  </a:t>
            </a:r>
          </a:p>
          <a:p>
            <a:pPr>
              <a:buFont typeface="Arial" pitchFamily="34" charset="0"/>
              <a:buChar char="•"/>
            </a:pPr>
            <a:r>
              <a:rPr lang="en-US" dirty="0"/>
              <a:t>The governance over the SVRCT was not what was desired by anyone in the SVRCT or the Club.  </a:t>
            </a:r>
          </a:p>
          <a:p>
            <a:pPr>
              <a:buFont typeface="Arial" pitchFamily="34" charset="0"/>
              <a:buChar char="•"/>
            </a:pPr>
            <a:r>
              <a:rPr lang="en-US" dirty="0"/>
              <a:t>The Club Board looked at the benefits that could be derived from shifting the funds under the District 5080 umbrella, which were considerable considering the status or non-status of the VCRA.  </a:t>
            </a:r>
          </a:p>
        </p:txBody>
      </p:sp>
      <p:sp>
        <p:nvSpPr>
          <p:cNvPr id="4" name="Slide Number Placeholder 3"/>
          <p:cNvSpPr>
            <a:spLocks noGrp="1"/>
          </p:cNvSpPr>
          <p:nvPr>
            <p:ph type="sldNum" sz="quarter" idx="10"/>
          </p:nvPr>
        </p:nvSpPr>
        <p:spPr/>
        <p:txBody>
          <a:bodyPr/>
          <a:lstStyle/>
          <a:p>
            <a:pPr>
              <a:defRPr/>
            </a:pPr>
            <a:fld id="{03BF9AB0-78EB-4774-BA77-91958DF46522}"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a:buFont typeface="Arial" pitchFamily="34" charset="0"/>
              <a:buChar char="•"/>
            </a:pPr>
            <a:r>
              <a:rPr lang="en-US" dirty="0"/>
              <a:t>The Club Board proceeded to put the assets from the VCRA and the SVRCT under the District 5080 Charitable Fund.  </a:t>
            </a:r>
          </a:p>
          <a:p>
            <a:pPr>
              <a:buFont typeface="Arial" pitchFamily="34" charset="0"/>
              <a:buChar char="•"/>
            </a:pPr>
            <a:r>
              <a:rPr lang="en-US" dirty="0"/>
              <a:t>The move took physical documentation relinquishing formal oversight of the funds from the Greater Spokane Valley Rotary Club, to the District 5080 Fund. </a:t>
            </a:r>
          </a:p>
          <a:p>
            <a:pPr>
              <a:buFont typeface="Arial" pitchFamily="34" charset="0"/>
              <a:buChar char="•"/>
            </a:pPr>
            <a:r>
              <a:rPr lang="en-US" dirty="0"/>
              <a:t>Under the agreement, the GSVR retains fiduciary responsibility of the funds such as providing and maintaining financial investment plans to both Washington Trust and Edward Jones who provides the investment channels for these funds.</a:t>
            </a:r>
          </a:p>
          <a:p>
            <a:pPr>
              <a:buFont typeface="Arial" pitchFamily="34" charset="0"/>
              <a:buChar char="•"/>
            </a:pPr>
            <a:r>
              <a:rPr lang="en-US" dirty="0"/>
              <a:t>The Club has to formally request use of the funds for legitimate fundraising activities (like renting a facility, preparing programs, etc) to District 5080 which when approved will forward the funds.  Likewise, the Club runs the solicitation and selection process for grants to be dispersed and for scholarship screening and selection.  Once our process is complete and approved by the Board, we put in formal requests for funds distribution from the funds under the District 5080 Fund.  The checks are then cut by the District fund to the parties we have selected, or the District directs Washington Trust to cut the checks directly to the organizations we have selected.  </a:t>
            </a:r>
          </a:p>
          <a:p>
            <a:pPr>
              <a:buFont typeface="Arial" pitchFamily="34" charset="0"/>
              <a:buChar char="•"/>
            </a:pPr>
            <a:r>
              <a:rPr lang="en-US" dirty="0"/>
              <a:t>District 5080 Charitable Fund provides all bookkeeping and accounting of the funds and provides reports to the club.</a:t>
            </a:r>
          </a:p>
          <a:p>
            <a:pPr>
              <a:buFont typeface="Arial" pitchFamily="34" charset="0"/>
              <a:buChar char="•"/>
            </a:pPr>
            <a:r>
              <a:rPr lang="en-US" dirty="0"/>
              <a:t>The Board also approved of a new committee to provide the fiduciary oversight of the various funds under investment, The Endowment and Charitable Giving Board of Trustees.  </a:t>
            </a:r>
          </a:p>
          <a:p>
            <a:pPr>
              <a:buFont typeface="Arial" pitchFamily="34" charset="0"/>
              <a:buChar char="•"/>
            </a:pPr>
            <a:r>
              <a:rPr lang="en-US" dirty="0"/>
              <a:t>As noted, the Club Board retains oversight of the general fundraising funds within the District 5080 Charitable Fund.  All of these funds are in a cash account.</a:t>
            </a:r>
          </a:p>
        </p:txBody>
      </p:sp>
      <p:sp>
        <p:nvSpPr>
          <p:cNvPr id="4" name="Slide Number Placeholder 3"/>
          <p:cNvSpPr>
            <a:spLocks noGrp="1"/>
          </p:cNvSpPr>
          <p:nvPr>
            <p:ph type="sldNum" sz="quarter" idx="10"/>
          </p:nvPr>
        </p:nvSpPr>
        <p:spPr/>
        <p:txBody>
          <a:bodyPr/>
          <a:lstStyle/>
          <a:p>
            <a:pPr>
              <a:defRPr/>
            </a:pPr>
            <a:fld id="{03BF9AB0-78EB-4774-BA77-91958DF46522}" type="slidenum">
              <a:rPr lang="en-US" smtClean="0"/>
              <a:pPr>
                <a:defRPr/>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a:t>This final wiring diagram shows the inter-relationships we have today with the District 5080 Charitable Fund providing the IRC 501(c)(3) status for our various fundraising activities as well as our various endowments.  </a:t>
            </a:r>
          </a:p>
          <a:p>
            <a:pPr>
              <a:buFont typeface="Arial" pitchFamily="34" charset="0"/>
              <a:buChar char="•"/>
            </a:pPr>
            <a:r>
              <a:rPr lang="en-US" dirty="0"/>
              <a:t>It shows the Club Board having oversight of the General Charitable fundraising activities.</a:t>
            </a:r>
          </a:p>
          <a:p>
            <a:pPr>
              <a:buFont typeface="Arial" pitchFamily="34" charset="0"/>
              <a:buChar char="•"/>
            </a:pPr>
            <a:r>
              <a:rPr lang="en-US" dirty="0"/>
              <a:t>It also shows the Endowment and Charitable Giving Board of Trustees </a:t>
            </a:r>
            <a:r>
              <a:rPr lang="en-US" dirty="0" err="1"/>
              <a:t>fiducial</a:t>
            </a:r>
            <a:r>
              <a:rPr lang="en-US" dirty="0"/>
              <a:t> oversight of the various endowments and providing recommendations to the Club Board for how the proceeds from these endowments should be used.  </a:t>
            </a:r>
          </a:p>
        </p:txBody>
      </p:sp>
      <p:sp>
        <p:nvSpPr>
          <p:cNvPr id="4" name="Slide Number Placeholder 3"/>
          <p:cNvSpPr>
            <a:spLocks noGrp="1"/>
          </p:cNvSpPr>
          <p:nvPr>
            <p:ph type="sldNum" sz="quarter" idx="10"/>
          </p:nvPr>
        </p:nvSpPr>
        <p:spPr/>
        <p:txBody>
          <a:bodyPr/>
          <a:lstStyle/>
          <a:p>
            <a:pPr>
              <a:defRPr/>
            </a:pPr>
            <a:fld id="{03BF9AB0-78EB-4774-BA77-91958DF46522}" type="slidenum">
              <a:rPr lang="en-US" smtClean="0"/>
              <a:pPr>
                <a:defRPr/>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B3CA41B-166F-421E-9383-686C04F37FF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8BEFF53-375B-4BC1-AF1A-1D10B3BC4ED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1BBA12C-270F-40B3-8F3A-6BB70F98954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F5DC73D-EABA-4090-8305-87179204D47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680786E-D948-4FB1-8F48-6A597CBBC9B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8963712-1D38-47D1-A77E-18F0D327A4A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E220631-48D9-4621-8064-4E693F636FB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C7728AA-D365-4D03-AB0E-50EAF0E5E7D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4EB5CD7-62AC-4A5A-9A33-164D20C847E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7270E3A-3F37-47F9-A974-36FA925D576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7A543CE-6495-45A7-9F11-C3356EEEBC4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9C90DE3C-AB9B-4125-AD20-8C33C72C468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rotary emblem bw"/>
          <p:cNvPicPr>
            <a:picLocks noChangeAspect="1" noChangeArrowheads="1"/>
          </p:cNvPicPr>
          <p:nvPr/>
        </p:nvPicPr>
        <p:blipFill>
          <a:blip r:embed="rId2" cstate="print">
            <a:lum bright="70000" contrast="-70000"/>
            <a:grayscl/>
          </a:blip>
          <a:srcRect/>
          <a:stretch>
            <a:fillRect/>
          </a:stretch>
        </p:blipFill>
        <p:spPr bwMode="auto">
          <a:xfrm>
            <a:off x="1143000" y="76200"/>
            <a:ext cx="6781800" cy="6781800"/>
          </a:xfrm>
          <a:prstGeom prst="rect">
            <a:avLst/>
          </a:prstGeom>
          <a:noFill/>
          <a:ln w="9525">
            <a:noFill/>
            <a:miter lim="800000"/>
            <a:headEnd/>
            <a:tailEnd/>
          </a:ln>
        </p:spPr>
      </p:pic>
      <p:sp>
        <p:nvSpPr>
          <p:cNvPr id="2051" name="Rectangle 2"/>
          <p:cNvSpPr>
            <a:spLocks noGrp="1" noChangeArrowheads="1"/>
          </p:cNvSpPr>
          <p:nvPr>
            <p:ph type="ctrTitle"/>
          </p:nvPr>
        </p:nvSpPr>
        <p:spPr>
          <a:xfrm>
            <a:off x="685800" y="1524000"/>
            <a:ext cx="7772400" cy="1466850"/>
          </a:xfrm>
        </p:spPr>
        <p:txBody>
          <a:bodyPr/>
          <a:lstStyle/>
          <a:p>
            <a:pPr eaLnBrk="1" hangingPunct="1"/>
            <a:r>
              <a:rPr lang="en-US"/>
              <a:t>Greater Spokane Valley Rotary</a:t>
            </a:r>
          </a:p>
        </p:txBody>
      </p:sp>
      <p:sp>
        <p:nvSpPr>
          <p:cNvPr id="2052" name="Rectangle 3"/>
          <p:cNvSpPr>
            <a:spLocks noGrp="1" noChangeArrowheads="1"/>
          </p:cNvSpPr>
          <p:nvPr>
            <p:ph type="subTitle" idx="1"/>
          </p:nvPr>
        </p:nvSpPr>
        <p:spPr>
          <a:xfrm>
            <a:off x="1447800" y="3657600"/>
            <a:ext cx="6400800" cy="1676400"/>
          </a:xfrm>
        </p:spPr>
        <p:txBody>
          <a:bodyPr/>
          <a:lstStyle/>
          <a:p>
            <a:pPr eaLnBrk="1" hangingPunct="1"/>
            <a:r>
              <a:rPr lang="en-US" sz="2800" b="1" dirty="0"/>
              <a:t>How We’re Structured and Manage our Funds </a:t>
            </a:r>
          </a:p>
          <a:p>
            <a:pPr eaLnBrk="1" hangingPunct="1"/>
            <a:endParaRPr lang="en-US" sz="28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5"/>
          <p:cNvSpPr>
            <a:spLocks noGrp="1" noChangeArrowheads="1"/>
          </p:cNvSpPr>
          <p:nvPr>
            <p:ph type="title"/>
          </p:nvPr>
        </p:nvSpPr>
        <p:spPr/>
        <p:txBody>
          <a:bodyPr/>
          <a:lstStyle/>
          <a:p>
            <a:pPr eaLnBrk="1" hangingPunct="1"/>
            <a:r>
              <a:rPr lang="en-US" sz="3200" dirty="0"/>
              <a:t>History</a:t>
            </a:r>
            <a:br>
              <a:rPr lang="en-US" sz="3200" dirty="0"/>
            </a:br>
            <a:r>
              <a:rPr lang="en-US" sz="3200" dirty="0"/>
              <a:t>Three Primary Parts (1 July 17)</a:t>
            </a:r>
          </a:p>
        </p:txBody>
      </p:sp>
      <p:sp>
        <p:nvSpPr>
          <p:cNvPr id="3074" name="Slide Number Placeholder 5"/>
          <p:cNvSpPr>
            <a:spLocks noGrp="1"/>
          </p:cNvSpPr>
          <p:nvPr>
            <p:ph type="sldNum" sz="quarter" idx="12"/>
          </p:nvPr>
        </p:nvSpPr>
        <p:spPr>
          <a:noFill/>
        </p:spPr>
        <p:txBody>
          <a:bodyPr/>
          <a:lstStyle/>
          <a:p>
            <a:fld id="{651C36FF-DD86-4EA8-9003-0624F36F9AF9}" type="slidenum">
              <a:rPr lang="en-US" smtClean="0"/>
              <a:pPr/>
              <a:t>2</a:t>
            </a:fld>
            <a:endParaRPr lang="en-US"/>
          </a:p>
        </p:txBody>
      </p:sp>
      <p:sp>
        <p:nvSpPr>
          <p:cNvPr id="3076" name="Text Box 9"/>
          <p:cNvSpPr txBox="1">
            <a:spLocks noChangeArrowheads="1"/>
          </p:cNvSpPr>
          <p:nvPr/>
        </p:nvSpPr>
        <p:spPr bwMode="auto">
          <a:xfrm>
            <a:off x="152400" y="1447800"/>
            <a:ext cx="8991600" cy="5493812"/>
          </a:xfrm>
          <a:prstGeom prst="rect">
            <a:avLst/>
          </a:prstGeom>
          <a:noFill/>
          <a:ln w="9525">
            <a:noFill/>
            <a:miter lim="800000"/>
            <a:headEnd/>
            <a:tailEnd/>
          </a:ln>
        </p:spPr>
        <p:txBody>
          <a:bodyPr>
            <a:spAutoFit/>
          </a:bodyPr>
          <a:lstStyle/>
          <a:p>
            <a:pPr marL="342900" indent="-342900">
              <a:spcBef>
                <a:spcPct val="50000"/>
              </a:spcBef>
              <a:buFontTx/>
              <a:buAutoNum type="arabicPeriod"/>
            </a:pPr>
            <a:r>
              <a:rPr lang="en-US" b="1" dirty="0"/>
              <a:t>Rotary Club of Greater Spokane Valley </a:t>
            </a:r>
            <a:r>
              <a:rPr lang="en-US" dirty="0"/>
              <a:t>[IRC 501(c)(4)]</a:t>
            </a:r>
          </a:p>
          <a:p>
            <a:pPr marL="800100" lvl="1" indent="-342900">
              <a:spcBef>
                <a:spcPct val="50000"/>
              </a:spcBef>
              <a:buFontTx/>
              <a:buChar char="•"/>
            </a:pPr>
            <a:r>
              <a:rPr lang="en-US" dirty="0"/>
              <a:t>May do charitable activities, but not all activities are charitable</a:t>
            </a:r>
          </a:p>
          <a:p>
            <a:pPr marL="800100" lvl="1" indent="-342900">
              <a:spcBef>
                <a:spcPct val="50000"/>
              </a:spcBef>
              <a:buFontTx/>
              <a:buChar char="•"/>
            </a:pPr>
            <a:r>
              <a:rPr lang="en-US" dirty="0"/>
              <a:t>Manages the Corn Booth and distributes profits to charitable entities </a:t>
            </a:r>
          </a:p>
          <a:p>
            <a:pPr marL="342900" indent="-342900">
              <a:spcBef>
                <a:spcPct val="50000"/>
              </a:spcBef>
              <a:buFontTx/>
              <a:buAutoNum type="arabicPeriod"/>
            </a:pPr>
            <a:r>
              <a:rPr lang="en-US" b="1" dirty="0"/>
              <a:t>Valley Rotary Charitable Association (VRCA)</a:t>
            </a:r>
            <a:r>
              <a:rPr lang="en-US" dirty="0"/>
              <a:t> [IRC 501(c)(3)]*</a:t>
            </a:r>
          </a:p>
          <a:p>
            <a:pPr marL="800100" lvl="1" indent="-342900">
              <a:spcBef>
                <a:spcPct val="50000"/>
              </a:spcBef>
              <a:buFontTx/>
              <a:buChar char="•"/>
            </a:pPr>
            <a:r>
              <a:rPr lang="en-US" dirty="0"/>
              <a:t>General fundraising for charitable activities at the Greater Spokane Valley Rotary Board’s discretion; Soap Box Derby, MORFS, Breakfast with Santa</a:t>
            </a:r>
          </a:p>
          <a:p>
            <a:pPr marL="800100" lvl="1" indent="-342900">
              <a:spcBef>
                <a:spcPct val="50000"/>
              </a:spcBef>
              <a:buFontTx/>
              <a:buChar char="•"/>
            </a:pPr>
            <a:r>
              <a:rPr lang="en-US" dirty="0"/>
              <a:t>Managing the Hank </a:t>
            </a:r>
            <a:r>
              <a:rPr lang="en-US" dirty="0" err="1"/>
              <a:t>Grinalds</a:t>
            </a:r>
            <a:r>
              <a:rPr lang="en-US" dirty="0"/>
              <a:t> Trust benefiting Spokane Valley seniors endowed 1995</a:t>
            </a:r>
          </a:p>
          <a:p>
            <a:pPr marL="800100" lvl="1" indent="-342900">
              <a:spcBef>
                <a:spcPct val="50000"/>
              </a:spcBef>
            </a:pPr>
            <a:r>
              <a:rPr lang="en-US" b="1" dirty="0"/>
              <a:t>*</a:t>
            </a:r>
            <a:r>
              <a:rPr lang="en-US" sz="1600" b="1" dirty="0"/>
              <a:t>  Paperwork never filed with IRS for IRC 501(c)(3) status!</a:t>
            </a:r>
          </a:p>
          <a:p>
            <a:pPr marL="342900" indent="-342900">
              <a:spcBef>
                <a:spcPct val="50000"/>
              </a:spcBef>
              <a:buFontTx/>
              <a:buAutoNum type="arabicPeriod"/>
            </a:pPr>
            <a:r>
              <a:rPr lang="en-US" b="1" dirty="0"/>
              <a:t>Spokane Valley Rotary Charitable Trust</a:t>
            </a:r>
            <a:r>
              <a:rPr lang="en-US" dirty="0"/>
              <a:t> [IRC 501(c)(3)]</a:t>
            </a:r>
          </a:p>
          <a:p>
            <a:pPr marL="800100" lvl="1" indent="-342900">
              <a:spcBef>
                <a:spcPct val="50000"/>
              </a:spcBef>
              <a:buFontTx/>
              <a:buChar char="•"/>
            </a:pPr>
            <a:r>
              <a:rPr lang="en-US" dirty="0"/>
              <a:t>Managing the Endowment to benefit Youth </a:t>
            </a:r>
          </a:p>
          <a:p>
            <a:pPr marL="800100" lvl="1" indent="-342900">
              <a:spcBef>
                <a:spcPct val="50000"/>
              </a:spcBef>
              <a:buFontTx/>
              <a:buChar char="•"/>
            </a:pPr>
            <a:r>
              <a:rPr lang="en-US" dirty="0"/>
              <a:t>Upward Bound Scholarship Endowment transferred in 2015</a:t>
            </a:r>
          </a:p>
          <a:p>
            <a:pPr marL="800100" lvl="1" indent="-342900">
              <a:spcBef>
                <a:spcPct val="50000"/>
              </a:spcBef>
              <a:buFontTx/>
              <a:buChar char="•"/>
            </a:pPr>
            <a:r>
              <a:rPr lang="en-US" dirty="0"/>
              <a:t>Managing the Al Stevens Music Scholarship Endowment </a:t>
            </a:r>
          </a:p>
          <a:p>
            <a:pPr marL="800100" lvl="1" indent="-342900">
              <a:spcBef>
                <a:spcPct val="50000"/>
              </a:spcBef>
            </a:pPr>
            <a:endParaRPr lang="en-US" dirty="0"/>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sz="3200" dirty="0"/>
              <a:t>What’s an IRC 501(c)(3) </a:t>
            </a:r>
            <a:r>
              <a:rPr lang="en-US" sz="3200" dirty="0" err="1"/>
              <a:t>vs</a:t>
            </a:r>
            <a:r>
              <a:rPr lang="en-US" sz="3200" dirty="0"/>
              <a:t> 501(c)(4)</a:t>
            </a:r>
          </a:p>
        </p:txBody>
      </p:sp>
      <p:sp>
        <p:nvSpPr>
          <p:cNvPr id="3" name="Content Placeholder 2"/>
          <p:cNvSpPr>
            <a:spLocks noGrp="1"/>
          </p:cNvSpPr>
          <p:nvPr>
            <p:ph idx="1"/>
          </p:nvPr>
        </p:nvSpPr>
        <p:spPr>
          <a:xfrm>
            <a:off x="381000" y="1066800"/>
            <a:ext cx="8229600" cy="4754563"/>
          </a:xfrm>
        </p:spPr>
        <p:txBody>
          <a:bodyPr/>
          <a:lstStyle/>
          <a:p>
            <a:r>
              <a:rPr lang="en-US" sz="1800" dirty="0"/>
              <a:t>The 5080 Charitable Fund qualifies as an IRC 501(C)(3)</a:t>
            </a:r>
          </a:p>
          <a:p>
            <a:pPr lvl="1"/>
            <a:r>
              <a:rPr lang="en-US" sz="1800" dirty="0"/>
              <a:t>It is a nonprofit organization commonly referred to as a charitable organization</a:t>
            </a:r>
          </a:p>
          <a:p>
            <a:pPr lvl="1"/>
            <a:r>
              <a:rPr lang="en-US" sz="1800" dirty="0"/>
              <a:t>Earnings are exempt from Federal Income Taxes</a:t>
            </a:r>
          </a:p>
          <a:p>
            <a:pPr lvl="1"/>
            <a:r>
              <a:rPr lang="en-US" sz="1800" b="1" dirty="0"/>
              <a:t>Eligible to receive tax-deductable contributions</a:t>
            </a:r>
          </a:p>
          <a:p>
            <a:pPr lvl="1"/>
            <a:r>
              <a:rPr lang="en-US" sz="1800" dirty="0"/>
              <a:t>None of its earnings can be given to any private share holder or individual</a:t>
            </a:r>
          </a:p>
          <a:p>
            <a:pPr lvl="1"/>
            <a:r>
              <a:rPr lang="en-US" sz="1800" dirty="0"/>
              <a:t>Earnings must be used for charitable purposes</a:t>
            </a:r>
          </a:p>
          <a:p>
            <a:pPr lvl="1"/>
            <a:endParaRPr lang="en-US" sz="1800" dirty="0"/>
          </a:p>
          <a:p>
            <a:r>
              <a:rPr lang="en-US" sz="1800" dirty="0"/>
              <a:t>The Greater Spokane Valley Rotary Club qualifies as an IRC(c)(4)</a:t>
            </a:r>
          </a:p>
          <a:p>
            <a:pPr lvl="1"/>
            <a:r>
              <a:rPr lang="en-US" sz="1800" dirty="0"/>
              <a:t>A nonprofit organization commonly called a social welfare organization</a:t>
            </a:r>
          </a:p>
          <a:p>
            <a:pPr lvl="1"/>
            <a:r>
              <a:rPr lang="en-US" sz="1800" dirty="0"/>
              <a:t>Must be operated exclusively to promote social welfare; promoting in some way the common good and general welfare of the people of the community (sounds like Rotary!!)</a:t>
            </a:r>
          </a:p>
          <a:p>
            <a:pPr lvl="1"/>
            <a:r>
              <a:rPr lang="en-US" sz="1800" dirty="0"/>
              <a:t>Earnings are exempt from Federal Income Taxes</a:t>
            </a:r>
          </a:p>
          <a:p>
            <a:pPr lvl="1"/>
            <a:r>
              <a:rPr lang="en-US" sz="1800" b="1" dirty="0"/>
              <a:t>Donations to such an organization are </a:t>
            </a:r>
            <a:r>
              <a:rPr lang="en-US" sz="1800" b="1" u="sng" dirty="0"/>
              <a:t>not</a:t>
            </a:r>
            <a:r>
              <a:rPr lang="en-US" sz="1800" b="1" dirty="0"/>
              <a:t> tax-deductable</a:t>
            </a:r>
          </a:p>
          <a:p>
            <a:pPr lvl="1"/>
            <a:r>
              <a:rPr lang="en-US" sz="1800" dirty="0"/>
              <a:t>Earnings can be used for other than charitable purposes, e.g. rent for storage, buying name tags</a:t>
            </a:r>
          </a:p>
        </p:txBody>
      </p:sp>
      <p:sp>
        <p:nvSpPr>
          <p:cNvPr id="4" name="Slide Number Placeholder 3"/>
          <p:cNvSpPr>
            <a:spLocks noGrp="1"/>
          </p:cNvSpPr>
          <p:nvPr>
            <p:ph type="sldNum" sz="quarter" idx="12"/>
          </p:nvPr>
        </p:nvSpPr>
        <p:spPr/>
        <p:txBody>
          <a:bodyPr/>
          <a:lstStyle/>
          <a:p>
            <a:pPr>
              <a:defRPr/>
            </a:pPr>
            <a:fld id="{EF5DC73D-EABA-4090-8305-87179204D478}"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3"/>
          <p:cNvSpPr>
            <a:spLocks noChangeArrowheads="1"/>
          </p:cNvSpPr>
          <p:nvPr/>
        </p:nvSpPr>
        <p:spPr bwMode="auto">
          <a:xfrm>
            <a:off x="3733800" y="1447800"/>
            <a:ext cx="19812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099" name="Slide Number Placeholder 5"/>
          <p:cNvSpPr>
            <a:spLocks noGrp="1"/>
          </p:cNvSpPr>
          <p:nvPr>
            <p:ph type="sldNum" sz="quarter" idx="12"/>
          </p:nvPr>
        </p:nvSpPr>
        <p:spPr>
          <a:noFill/>
        </p:spPr>
        <p:txBody>
          <a:bodyPr/>
          <a:lstStyle/>
          <a:p>
            <a:fld id="{D3A79756-4FDF-490F-A998-819D62E9437F}" type="slidenum">
              <a:rPr lang="en-US" smtClean="0"/>
              <a:pPr/>
              <a:t>4</a:t>
            </a:fld>
            <a:endParaRPr lang="en-US"/>
          </a:p>
        </p:txBody>
      </p:sp>
      <p:sp>
        <p:nvSpPr>
          <p:cNvPr id="4100" name="Rectangle 10"/>
          <p:cNvSpPr>
            <a:spLocks noGrp="1" noChangeArrowheads="1"/>
          </p:cNvSpPr>
          <p:nvPr>
            <p:ph type="title"/>
          </p:nvPr>
        </p:nvSpPr>
        <p:spPr>
          <a:xfrm>
            <a:off x="457200" y="0"/>
            <a:ext cx="8229600" cy="1143000"/>
          </a:xfrm>
        </p:spPr>
        <p:txBody>
          <a:bodyPr/>
          <a:lstStyle/>
          <a:p>
            <a:pPr eaLnBrk="1" hangingPunct="1"/>
            <a:r>
              <a:rPr lang="en-US" sz="3600" dirty="0"/>
              <a:t>History</a:t>
            </a:r>
            <a:br>
              <a:rPr lang="en-US" sz="3600" dirty="0"/>
            </a:br>
            <a:r>
              <a:rPr lang="en-US" sz="3600" dirty="0"/>
              <a:t>Inter-relationships—1 July 2017</a:t>
            </a:r>
          </a:p>
        </p:txBody>
      </p:sp>
      <p:sp>
        <p:nvSpPr>
          <p:cNvPr id="4101" name="Rectangle 12"/>
          <p:cNvSpPr>
            <a:spLocks noChangeArrowheads="1"/>
          </p:cNvSpPr>
          <p:nvPr/>
        </p:nvSpPr>
        <p:spPr bwMode="auto">
          <a:xfrm>
            <a:off x="914400" y="1447800"/>
            <a:ext cx="2133600" cy="1143000"/>
          </a:xfrm>
          <a:prstGeom prst="rect">
            <a:avLst/>
          </a:prstGeom>
          <a:noFill/>
          <a:ln w="9525">
            <a:solidFill>
              <a:schemeClr val="tx1"/>
            </a:solidFill>
            <a:miter lim="800000"/>
            <a:headEnd/>
            <a:tailEnd/>
          </a:ln>
        </p:spPr>
        <p:txBody>
          <a:bodyPr wrap="none" anchor="ctr"/>
          <a:lstStyle/>
          <a:p>
            <a:endParaRPr lang="en-US"/>
          </a:p>
        </p:txBody>
      </p:sp>
      <p:sp>
        <p:nvSpPr>
          <p:cNvPr id="4102" name="Rectangle 14"/>
          <p:cNvSpPr>
            <a:spLocks noChangeArrowheads="1"/>
          </p:cNvSpPr>
          <p:nvPr/>
        </p:nvSpPr>
        <p:spPr bwMode="auto">
          <a:xfrm>
            <a:off x="6400800" y="1447800"/>
            <a:ext cx="1981200" cy="1143000"/>
          </a:xfrm>
          <a:prstGeom prst="rect">
            <a:avLst/>
          </a:prstGeom>
          <a:noFill/>
          <a:ln w="9525">
            <a:solidFill>
              <a:schemeClr val="tx1"/>
            </a:solidFill>
            <a:miter lim="800000"/>
            <a:headEnd/>
            <a:tailEnd/>
          </a:ln>
        </p:spPr>
        <p:txBody>
          <a:bodyPr wrap="none" anchor="ctr"/>
          <a:lstStyle/>
          <a:p>
            <a:endParaRPr lang="en-US"/>
          </a:p>
        </p:txBody>
      </p:sp>
      <p:sp>
        <p:nvSpPr>
          <p:cNvPr id="4103" name="Text Box 15"/>
          <p:cNvSpPr txBox="1">
            <a:spLocks noChangeArrowheads="1"/>
          </p:cNvSpPr>
          <p:nvPr/>
        </p:nvSpPr>
        <p:spPr bwMode="auto">
          <a:xfrm>
            <a:off x="914400" y="1600200"/>
            <a:ext cx="2057400" cy="1231106"/>
          </a:xfrm>
          <a:prstGeom prst="rect">
            <a:avLst/>
          </a:prstGeom>
          <a:noFill/>
          <a:ln w="9525">
            <a:noFill/>
            <a:miter lim="800000"/>
            <a:headEnd/>
            <a:tailEnd/>
          </a:ln>
        </p:spPr>
        <p:txBody>
          <a:bodyPr wrap="square">
            <a:spAutoFit/>
          </a:bodyPr>
          <a:lstStyle/>
          <a:p>
            <a:pPr algn="ctr">
              <a:spcBef>
                <a:spcPct val="50000"/>
              </a:spcBef>
            </a:pPr>
            <a:r>
              <a:rPr lang="en-US" sz="1600" b="1" dirty="0"/>
              <a:t>Greater Spokane Valley Rotary</a:t>
            </a:r>
            <a:r>
              <a:rPr lang="en-US" sz="1600" dirty="0"/>
              <a:t> </a:t>
            </a:r>
          </a:p>
          <a:p>
            <a:pPr algn="ctr">
              <a:spcBef>
                <a:spcPct val="50000"/>
              </a:spcBef>
            </a:pPr>
            <a:r>
              <a:rPr lang="en-US" sz="1400" dirty="0"/>
              <a:t>IRC 501(c)(4)</a:t>
            </a:r>
          </a:p>
          <a:p>
            <a:pPr algn="ctr">
              <a:spcBef>
                <a:spcPct val="50000"/>
              </a:spcBef>
            </a:pPr>
            <a:endParaRPr lang="en-US" sz="1400" dirty="0"/>
          </a:p>
        </p:txBody>
      </p:sp>
      <p:sp>
        <p:nvSpPr>
          <p:cNvPr id="4104" name="Text Box 16"/>
          <p:cNvSpPr txBox="1">
            <a:spLocks noChangeArrowheads="1"/>
          </p:cNvSpPr>
          <p:nvPr/>
        </p:nvSpPr>
        <p:spPr bwMode="auto">
          <a:xfrm>
            <a:off x="3581400" y="1447800"/>
            <a:ext cx="2286000" cy="2123658"/>
          </a:xfrm>
          <a:prstGeom prst="rect">
            <a:avLst/>
          </a:prstGeom>
          <a:noFill/>
          <a:ln w="9525">
            <a:noFill/>
            <a:miter lim="800000"/>
            <a:headEnd/>
            <a:tailEnd/>
          </a:ln>
        </p:spPr>
        <p:txBody>
          <a:bodyPr wrap="square">
            <a:spAutoFit/>
          </a:bodyPr>
          <a:lstStyle/>
          <a:p>
            <a:pPr algn="ctr">
              <a:spcBef>
                <a:spcPct val="50000"/>
              </a:spcBef>
            </a:pPr>
            <a:r>
              <a:rPr lang="en-US" sz="1600" b="1" dirty="0"/>
              <a:t>Valley Rotary Charitable Assoc VCRA</a:t>
            </a:r>
          </a:p>
          <a:p>
            <a:pPr algn="ctr">
              <a:spcBef>
                <a:spcPct val="50000"/>
              </a:spcBef>
            </a:pPr>
            <a:r>
              <a:rPr lang="en-US" sz="1400" dirty="0"/>
              <a:t>IRC 501(C)(3)***</a:t>
            </a:r>
          </a:p>
          <a:p>
            <a:pPr algn="ctr">
              <a:spcBef>
                <a:spcPct val="50000"/>
              </a:spcBef>
            </a:pPr>
            <a:endParaRPr lang="en-US" sz="1600" b="1" dirty="0"/>
          </a:p>
          <a:p>
            <a:pPr algn="ctr">
              <a:spcBef>
                <a:spcPct val="50000"/>
              </a:spcBef>
            </a:pPr>
            <a:endParaRPr lang="en-US" sz="1200" b="1" dirty="0"/>
          </a:p>
          <a:p>
            <a:pPr algn="ctr">
              <a:spcBef>
                <a:spcPct val="50000"/>
              </a:spcBef>
            </a:pPr>
            <a:endParaRPr lang="en-US" sz="1200" b="1" dirty="0"/>
          </a:p>
        </p:txBody>
      </p:sp>
      <p:sp>
        <p:nvSpPr>
          <p:cNvPr id="4105" name="Text Box 17"/>
          <p:cNvSpPr txBox="1">
            <a:spLocks noChangeArrowheads="1"/>
          </p:cNvSpPr>
          <p:nvPr/>
        </p:nvSpPr>
        <p:spPr bwMode="auto">
          <a:xfrm>
            <a:off x="6477000" y="1447800"/>
            <a:ext cx="1905000" cy="1200329"/>
          </a:xfrm>
          <a:prstGeom prst="rect">
            <a:avLst/>
          </a:prstGeom>
          <a:noFill/>
          <a:ln w="9525">
            <a:noFill/>
            <a:miter lim="800000"/>
            <a:headEnd/>
            <a:tailEnd/>
          </a:ln>
        </p:spPr>
        <p:txBody>
          <a:bodyPr wrap="square">
            <a:spAutoFit/>
          </a:bodyPr>
          <a:lstStyle/>
          <a:p>
            <a:pPr algn="ctr">
              <a:spcBef>
                <a:spcPct val="50000"/>
              </a:spcBef>
            </a:pPr>
            <a:r>
              <a:rPr lang="en-US" sz="1600" b="1" dirty="0"/>
              <a:t>SV Rotary Charitable Trust SVRCT</a:t>
            </a:r>
          </a:p>
          <a:p>
            <a:pPr algn="ctr">
              <a:spcBef>
                <a:spcPct val="50000"/>
              </a:spcBef>
            </a:pPr>
            <a:r>
              <a:rPr lang="en-US" sz="1600" dirty="0"/>
              <a:t> </a:t>
            </a:r>
            <a:r>
              <a:rPr lang="en-US" sz="1400" dirty="0"/>
              <a:t>IRC 501(c)(3)</a:t>
            </a:r>
          </a:p>
        </p:txBody>
      </p:sp>
      <p:sp>
        <p:nvSpPr>
          <p:cNvPr id="4106" name="Line 19"/>
          <p:cNvSpPr>
            <a:spLocks noChangeShapeType="1"/>
          </p:cNvSpPr>
          <p:nvPr/>
        </p:nvSpPr>
        <p:spPr bwMode="auto">
          <a:xfrm>
            <a:off x="1981200" y="2590800"/>
            <a:ext cx="0" cy="457200"/>
          </a:xfrm>
          <a:prstGeom prst="line">
            <a:avLst/>
          </a:prstGeom>
          <a:noFill/>
          <a:ln w="9525">
            <a:solidFill>
              <a:schemeClr val="tx1"/>
            </a:solidFill>
            <a:round/>
            <a:headEnd/>
            <a:tailEnd/>
          </a:ln>
        </p:spPr>
        <p:txBody>
          <a:bodyPr/>
          <a:lstStyle/>
          <a:p>
            <a:endParaRPr lang="en-US"/>
          </a:p>
        </p:txBody>
      </p:sp>
      <p:sp>
        <p:nvSpPr>
          <p:cNvPr id="4107" name="Line 20"/>
          <p:cNvSpPr>
            <a:spLocks noChangeShapeType="1"/>
          </p:cNvSpPr>
          <p:nvPr/>
        </p:nvSpPr>
        <p:spPr bwMode="auto">
          <a:xfrm>
            <a:off x="4724400" y="2590800"/>
            <a:ext cx="0" cy="609600"/>
          </a:xfrm>
          <a:prstGeom prst="line">
            <a:avLst/>
          </a:prstGeom>
          <a:noFill/>
          <a:ln w="9525">
            <a:solidFill>
              <a:schemeClr val="tx1"/>
            </a:solidFill>
            <a:round/>
            <a:headEnd/>
            <a:tailEnd/>
          </a:ln>
        </p:spPr>
        <p:txBody>
          <a:bodyPr/>
          <a:lstStyle/>
          <a:p>
            <a:endParaRPr lang="en-US"/>
          </a:p>
        </p:txBody>
      </p:sp>
      <p:sp>
        <p:nvSpPr>
          <p:cNvPr id="4108" name="Line 21"/>
          <p:cNvSpPr>
            <a:spLocks noChangeShapeType="1"/>
          </p:cNvSpPr>
          <p:nvPr/>
        </p:nvSpPr>
        <p:spPr bwMode="auto">
          <a:xfrm>
            <a:off x="1981200" y="2895600"/>
            <a:ext cx="2743200" cy="0"/>
          </a:xfrm>
          <a:prstGeom prst="line">
            <a:avLst/>
          </a:prstGeom>
          <a:noFill/>
          <a:ln w="9525">
            <a:solidFill>
              <a:schemeClr val="tx1"/>
            </a:solidFill>
            <a:round/>
            <a:headEnd/>
            <a:tailEnd/>
          </a:ln>
        </p:spPr>
        <p:txBody>
          <a:bodyPr/>
          <a:lstStyle/>
          <a:p>
            <a:endParaRPr lang="en-US"/>
          </a:p>
        </p:txBody>
      </p:sp>
      <p:sp>
        <p:nvSpPr>
          <p:cNvPr id="4109" name="Text Box 22"/>
          <p:cNvSpPr txBox="1">
            <a:spLocks noChangeArrowheads="1"/>
          </p:cNvSpPr>
          <p:nvPr/>
        </p:nvSpPr>
        <p:spPr bwMode="auto">
          <a:xfrm>
            <a:off x="2514600" y="2590800"/>
            <a:ext cx="1676400" cy="366713"/>
          </a:xfrm>
          <a:prstGeom prst="rect">
            <a:avLst/>
          </a:prstGeom>
          <a:noFill/>
          <a:ln w="9525">
            <a:noFill/>
            <a:miter lim="800000"/>
            <a:headEnd/>
            <a:tailEnd/>
          </a:ln>
        </p:spPr>
        <p:txBody>
          <a:bodyPr>
            <a:spAutoFit/>
          </a:bodyPr>
          <a:lstStyle/>
          <a:p>
            <a:pPr>
              <a:spcBef>
                <a:spcPct val="50000"/>
              </a:spcBef>
            </a:pPr>
            <a:r>
              <a:rPr lang="en-US"/>
              <a:t>Shared Board</a:t>
            </a:r>
          </a:p>
        </p:txBody>
      </p:sp>
      <p:sp>
        <p:nvSpPr>
          <p:cNvPr id="4110" name="Rectangle 25"/>
          <p:cNvSpPr>
            <a:spLocks noChangeArrowheads="1"/>
          </p:cNvSpPr>
          <p:nvPr/>
        </p:nvSpPr>
        <p:spPr bwMode="auto">
          <a:xfrm>
            <a:off x="3810000" y="3352800"/>
            <a:ext cx="1752600" cy="685800"/>
          </a:xfrm>
          <a:prstGeom prst="rect">
            <a:avLst/>
          </a:prstGeom>
          <a:noFill/>
          <a:ln w="9525">
            <a:solidFill>
              <a:schemeClr val="tx1"/>
            </a:solidFill>
            <a:miter lim="800000"/>
            <a:headEnd/>
            <a:tailEnd/>
          </a:ln>
        </p:spPr>
        <p:txBody>
          <a:bodyPr wrap="none" anchor="ctr"/>
          <a:lstStyle/>
          <a:p>
            <a:endParaRPr lang="en-US"/>
          </a:p>
        </p:txBody>
      </p:sp>
      <p:sp>
        <p:nvSpPr>
          <p:cNvPr id="4111" name="Rectangle 28"/>
          <p:cNvSpPr>
            <a:spLocks noChangeArrowheads="1"/>
          </p:cNvSpPr>
          <p:nvPr/>
        </p:nvSpPr>
        <p:spPr bwMode="auto">
          <a:xfrm>
            <a:off x="3810000" y="4267200"/>
            <a:ext cx="1752600" cy="685800"/>
          </a:xfrm>
          <a:prstGeom prst="rect">
            <a:avLst/>
          </a:prstGeom>
          <a:noFill/>
          <a:ln w="9525">
            <a:solidFill>
              <a:schemeClr val="tx1"/>
            </a:solidFill>
            <a:miter lim="800000"/>
            <a:headEnd/>
            <a:tailEnd/>
          </a:ln>
        </p:spPr>
        <p:txBody>
          <a:bodyPr wrap="none" anchor="ctr"/>
          <a:lstStyle/>
          <a:p>
            <a:endParaRPr lang="en-US"/>
          </a:p>
        </p:txBody>
      </p:sp>
      <p:sp>
        <p:nvSpPr>
          <p:cNvPr id="4112" name="Line 29"/>
          <p:cNvSpPr>
            <a:spLocks noChangeShapeType="1"/>
          </p:cNvSpPr>
          <p:nvPr/>
        </p:nvSpPr>
        <p:spPr bwMode="auto">
          <a:xfrm flipH="1">
            <a:off x="3581400" y="3733800"/>
            <a:ext cx="228600" cy="0"/>
          </a:xfrm>
          <a:prstGeom prst="line">
            <a:avLst/>
          </a:prstGeom>
          <a:noFill/>
          <a:ln w="9525">
            <a:solidFill>
              <a:schemeClr val="tx1"/>
            </a:solidFill>
            <a:round/>
            <a:headEnd/>
            <a:tailEnd/>
          </a:ln>
        </p:spPr>
        <p:txBody>
          <a:bodyPr/>
          <a:lstStyle/>
          <a:p>
            <a:endParaRPr lang="en-US"/>
          </a:p>
        </p:txBody>
      </p:sp>
      <p:sp>
        <p:nvSpPr>
          <p:cNvPr id="4113" name="Line 32"/>
          <p:cNvSpPr>
            <a:spLocks noChangeShapeType="1"/>
          </p:cNvSpPr>
          <p:nvPr/>
        </p:nvSpPr>
        <p:spPr bwMode="auto">
          <a:xfrm flipH="1">
            <a:off x="3581400" y="4648200"/>
            <a:ext cx="228600" cy="0"/>
          </a:xfrm>
          <a:prstGeom prst="line">
            <a:avLst/>
          </a:prstGeom>
          <a:noFill/>
          <a:ln w="9525">
            <a:solidFill>
              <a:schemeClr val="tx1"/>
            </a:solidFill>
            <a:round/>
            <a:headEnd/>
            <a:tailEnd/>
          </a:ln>
        </p:spPr>
        <p:txBody>
          <a:bodyPr/>
          <a:lstStyle/>
          <a:p>
            <a:endParaRPr lang="en-US"/>
          </a:p>
        </p:txBody>
      </p:sp>
      <p:sp>
        <p:nvSpPr>
          <p:cNvPr id="4114" name="Line 34"/>
          <p:cNvSpPr>
            <a:spLocks noChangeShapeType="1"/>
          </p:cNvSpPr>
          <p:nvPr/>
        </p:nvSpPr>
        <p:spPr bwMode="auto">
          <a:xfrm flipV="1">
            <a:off x="3581400" y="3200400"/>
            <a:ext cx="0" cy="1447800"/>
          </a:xfrm>
          <a:prstGeom prst="line">
            <a:avLst/>
          </a:prstGeom>
          <a:noFill/>
          <a:ln w="9525">
            <a:solidFill>
              <a:schemeClr val="tx1"/>
            </a:solidFill>
            <a:round/>
            <a:headEnd/>
            <a:tailEnd/>
          </a:ln>
        </p:spPr>
        <p:txBody>
          <a:bodyPr/>
          <a:lstStyle/>
          <a:p>
            <a:endParaRPr lang="en-US"/>
          </a:p>
        </p:txBody>
      </p:sp>
      <p:sp>
        <p:nvSpPr>
          <p:cNvPr id="4115" name="Text Box 35"/>
          <p:cNvSpPr txBox="1">
            <a:spLocks noChangeArrowheads="1"/>
          </p:cNvSpPr>
          <p:nvPr/>
        </p:nvSpPr>
        <p:spPr bwMode="auto">
          <a:xfrm>
            <a:off x="3886200" y="3429000"/>
            <a:ext cx="1676400" cy="457200"/>
          </a:xfrm>
          <a:prstGeom prst="rect">
            <a:avLst/>
          </a:prstGeom>
          <a:noFill/>
          <a:ln w="9525">
            <a:noFill/>
            <a:miter lim="800000"/>
            <a:headEnd/>
            <a:tailEnd/>
          </a:ln>
        </p:spPr>
        <p:txBody>
          <a:bodyPr>
            <a:spAutoFit/>
          </a:bodyPr>
          <a:lstStyle/>
          <a:p>
            <a:pPr algn="ctr">
              <a:spcBef>
                <a:spcPct val="50000"/>
              </a:spcBef>
            </a:pPr>
            <a:r>
              <a:rPr lang="en-US" sz="1200" dirty="0"/>
              <a:t>General Charitable Activities</a:t>
            </a:r>
            <a:r>
              <a:rPr lang="en-US" sz="1200" b="1" dirty="0"/>
              <a:t>*</a:t>
            </a:r>
          </a:p>
        </p:txBody>
      </p:sp>
      <p:sp>
        <p:nvSpPr>
          <p:cNvPr id="4116" name="Text Box 36"/>
          <p:cNvSpPr txBox="1">
            <a:spLocks noChangeArrowheads="1"/>
          </p:cNvSpPr>
          <p:nvPr/>
        </p:nvSpPr>
        <p:spPr bwMode="auto">
          <a:xfrm>
            <a:off x="6629400" y="4191000"/>
            <a:ext cx="1676400" cy="461665"/>
          </a:xfrm>
          <a:prstGeom prst="rect">
            <a:avLst/>
          </a:prstGeom>
          <a:noFill/>
          <a:ln w="9525">
            <a:noFill/>
            <a:miter lim="800000"/>
            <a:headEnd/>
            <a:tailEnd/>
          </a:ln>
        </p:spPr>
        <p:txBody>
          <a:bodyPr>
            <a:spAutoFit/>
          </a:bodyPr>
          <a:lstStyle/>
          <a:p>
            <a:pPr algn="ctr">
              <a:spcBef>
                <a:spcPct val="50000"/>
              </a:spcBef>
            </a:pPr>
            <a:r>
              <a:rPr lang="en-US" sz="1200" dirty="0"/>
              <a:t>Scholarship Endowment</a:t>
            </a:r>
            <a:r>
              <a:rPr lang="en-US" sz="1200" b="1" dirty="0"/>
              <a:t>**</a:t>
            </a:r>
          </a:p>
        </p:txBody>
      </p:sp>
      <p:sp>
        <p:nvSpPr>
          <p:cNvPr id="4117" name="Text Box 37"/>
          <p:cNvSpPr txBox="1">
            <a:spLocks noChangeArrowheads="1"/>
          </p:cNvSpPr>
          <p:nvPr/>
        </p:nvSpPr>
        <p:spPr bwMode="auto">
          <a:xfrm>
            <a:off x="3962400" y="4419600"/>
            <a:ext cx="1371600" cy="457200"/>
          </a:xfrm>
          <a:prstGeom prst="rect">
            <a:avLst/>
          </a:prstGeom>
          <a:noFill/>
          <a:ln w="9525">
            <a:noFill/>
            <a:miter lim="800000"/>
            <a:headEnd/>
            <a:tailEnd/>
          </a:ln>
        </p:spPr>
        <p:txBody>
          <a:bodyPr>
            <a:spAutoFit/>
          </a:bodyPr>
          <a:lstStyle/>
          <a:p>
            <a:pPr algn="ctr">
              <a:spcBef>
                <a:spcPct val="50000"/>
              </a:spcBef>
            </a:pPr>
            <a:r>
              <a:rPr lang="en-US" sz="1200" dirty="0"/>
              <a:t>Hank </a:t>
            </a:r>
            <a:r>
              <a:rPr lang="en-US" sz="1200" dirty="0" err="1"/>
              <a:t>Grinalds</a:t>
            </a:r>
            <a:r>
              <a:rPr lang="en-US" sz="1200" dirty="0"/>
              <a:t> Trust</a:t>
            </a:r>
            <a:r>
              <a:rPr lang="en-US" sz="1200" b="1" dirty="0"/>
              <a:t>**</a:t>
            </a:r>
          </a:p>
        </p:txBody>
      </p:sp>
      <p:sp>
        <p:nvSpPr>
          <p:cNvPr id="4118" name="Text Box 38"/>
          <p:cNvSpPr txBox="1">
            <a:spLocks noChangeArrowheads="1"/>
          </p:cNvSpPr>
          <p:nvPr/>
        </p:nvSpPr>
        <p:spPr bwMode="auto">
          <a:xfrm>
            <a:off x="6324600" y="5791200"/>
            <a:ext cx="2667000" cy="830997"/>
          </a:xfrm>
          <a:prstGeom prst="rect">
            <a:avLst/>
          </a:prstGeom>
          <a:noFill/>
          <a:ln w="9525">
            <a:noFill/>
            <a:miter lim="800000"/>
            <a:headEnd/>
            <a:tailEnd/>
          </a:ln>
        </p:spPr>
        <p:txBody>
          <a:bodyPr>
            <a:spAutoFit/>
          </a:bodyPr>
          <a:lstStyle/>
          <a:p>
            <a:pPr>
              <a:spcBef>
                <a:spcPct val="50000"/>
              </a:spcBef>
            </a:pPr>
            <a:r>
              <a:rPr lang="en-US" sz="1200" b="1" dirty="0"/>
              <a:t>*</a:t>
            </a:r>
            <a:r>
              <a:rPr lang="en-US" sz="1200" dirty="0"/>
              <a:t>   Can spend Earnings and Principal</a:t>
            </a:r>
          </a:p>
          <a:p>
            <a:pPr>
              <a:spcBef>
                <a:spcPct val="50000"/>
              </a:spcBef>
            </a:pPr>
            <a:r>
              <a:rPr lang="en-US" sz="1200" b="1" dirty="0"/>
              <a:t>**</a:t>
            </a:r>
            <a:r>
              <a:rPr lang="en-US" sz="1200" dirty="0"/>
              <a:t>  Can only spend Earnings</a:t>
            </a:r>
          </a:p>
          <a:p>
            <a:pPr>
              <a:spcBef>
                <a:spcPct val="50000"/>
              </a:spcBef>
            </a:pPr>
            <a:r>
              <a:rPr lang="en-US" sz="1200" dirty="0"/>
              <a:t>*** No paperwork filed with IRS</a:t>
            </a:r>
          </a:p>
        </p:txBody>
      </p:sp>
      <p:sp>
        <p:nvSpPr>
          <p:cNvPr id="4119" name="Line 39"/>
          <p:cNvSpPr>
            <a:spLocks noChangeShapeType="1"/>
          </p:cNvSpPr>
          <p:nvPr/>
        </p:nvSpPr>
        <p:spPr bwMode="auto">
          <a:xfrm>
            <a:off x="3581400" y="3200400"/>
            <a:ext cx="1143000" cy="0"/>
          </a:xfrm>
          <a:prstGeom prst="line">
            <a:avLst/>
          </a:prstGeom>
          <a:noFill/>
          <a:ln w="9525">
            <a:solidFill>
              <a:schemeClr val="tx1"/>
            </a:solidFill>
            <a:round/>
            <a:headEnd/>
            <a:tailEnd/>
          </a:ln>
        </p:spPr>
        <p:txBody>
          <a:bodyPr/>
          <a:lstStyle/>
          <a:p>
            <a:endParaRPr lang="en-US"/>
          </a:p>
        </p:txBody>
      </p:sp>
      <p:sp>
        <p:nvSpPr>
          <p:cNvPr id="4120" name="Rectangle 47"/>
          <p:cNvSpPr>
            <a:spLocks noChangeArrowheads="1"/>
          </p:cNvSpPr>
          <p:nvPr/>
        </p:nvSpPr>
        <p:spPr bwMode="auto">
          <a:xfrm>
            <a:off x="6553200" y="3200400"/>
            <a:ext cx="1752600" cy="685800"/>
          </a:xfrm>
          <a:prstGeom prst="rect">
            <a:avLst/>
          </a:prstGeom>
          <a:noFill/>
          <a:ln w="9525">
            <a:solidFill>
              <a:schemeClr val="tx1"/>
            </a:solidFill>
            <a:miter lim="800000"/>
            <a:headEnd/>
            <a:tailEnd/>
          </a:ln>
        </p:spPr>
        <p:txBody>
          <a:bodyPr wrap="none" anchor="ctr"/>
          <a:lstStyle/>
          <a:p>
            <a:endParaRPr lang="en-US"/>
          </a:p>
        </p:txBody>
      </p:sp>
      <p:sp>
        <p:nvSpPr>
          <p:cNvPr id="4121" name="Rectangle 48"/>
          <p:cNvSpPr>
            <a:spLocks noChangeArrowheads="1"/>
          </p:cNvSpPr>
          <p:nvPr/>
        </p:nvSpPr>
        <p:spPr bwMode="auto">
          <a:xfrm>
            <a:off x="6553200" y="5029200"/>
            <a:ext cx="1752600" cy="685800"/>
          </a:xfrm>
          <a:prstGeom prst="rect">
            <a:avLst/>
          </a:prstGeom>
          <a:noFill/>
          <a:ln w="9525">
            <a:solidFill>
              <a:schemeClr val="tx1"/>
            </a:solidFill>
            <a:miter lim="800000"/>
            <a:headEnd/>
            <a:tailEnd/>
          </a:ln>
        </p:spPr>
        <p:txBody>
          <a:bodyPr wrap="none" anchor="ctr"/>
          <a:lstStyle/>
          <a:p>
            <a:endParaRPr lang="en-US"/>
          </a:p>
        </p:txBody>
      </p:sp>
      <p:sp>
        <p:nvSpPr>
          <p:cNvPr id="4122" name="Text Box 49"/>
          <p:cNvSpPr txBox="1">
            <a:spLocks noChangeArrowheads="1"/>
          </p:cNvSpPr>
          <p:nvPr/>
        </p:nvSpPr>
        <p:spPr bwMode="auto">
          <a:xfrm>
            <a:off x="6629400" y="3276600"/>
            <a:ext cx="1524000" cy="461963"/>
          </a:xfrm>
          <a:prstGeom prst="rect">
            <a:avLst/>
          </a:prstGeom>
          <a:noFill/>
          <a:ln w="9525">
            <a:noFill/>
            <a:miter lim="800000"/>
            <a:headEnd/>
            <a:tailEnd/>
          </a:ln>
        </p:spPr>
        <p:txBody>
          <a:bodyPr>
            <a:spAutoFit/>
          </a:bodyPr>
          <a:lstStyle/>
          <a:p>
            <a:pPr algn="ctr">
              <a:spcBef>
                <a:spcPct val="50000"/>
              </a:spcBef>
            </a:pPr>
            <a:r>
              <a:rPr lang="en-US" sz="1200" dirty="0"/>
              <a:t>Endowment to Benefit Youth</a:t>
            </a:r>
            <a:r>
              <a:rPr lang="en-US" sz="1200" b="1" dirty="0"/>
              <a:t>**</a:t>
            </a:r>
          </a:p>
        </p:txBody>
      </p:sp>
      <p:sp>
        <p:nvSpPr>
          <p:cNvPr id="4123" name="Text Box 50"/>
          <p:cNvSpPr txBox="1">
            <a:spLocks noChangeArrowheads="1"/>
          </p:cNvSpPr>
          <p:nvPr/>
        </p:nvSpPr>
        <p:spPr bwMode="auto">
          <a:xfrm>
            <a:off x="6629400" y="5105400"/>
            <a:ext cx="1600200" cy="646113"/>
          </a:xfrm>
          <a:prstGeom prst="rect">
            <a:avLst/>
          </a:prstGeom>
          <a:noFill/>
          <a:ln w="9525">
            <a:noFill/>
            <a:miter lim="800000"/>
            <a:headEnd/>
            <a:tailEnd/>
          </a:ln>
        </p:spPr>
        <p:txBody>
          <a:bodyPr>
            <a:spAutoFit/>
          </a:bodyPr>
          <a:lstStyle/>
          <a:p>
            <a:pPr algn="ctr">
              <a:spcBef>
                <a:spcPct val="50000"/>
              </a:spcBef>
            </a:pPr>
            <a:r>
              <a:rPr lang="en-US" sz="1200" dirty="0"/>
              <a:t>Al Stevens Music Scholarship Endowment</a:t>
            </a:r>
            <a:r>
              <a:rPr lang="en-US" sz="1200" b="1" dirty="0"/>
              <a:t>**</a:t>
            </a:r>
          </a:p>
        </p:txBody>
      </p:sp>
      <p:sp>
        <p:nvSpPr>
          <p:cNvPr id="4124" name="Line 51"/>
          <p:cNvSpPr>
            <a:spLocks noChangeShapeType="1"/>
          </p:cNvSpPr>
          <p:nvPr/>
        </p:nvSpPr>
        <p:spPr bwMode="auto">
          <a:xfrm>
            <a:off x="7391400" y="2590800"/>
            <a:ext cx="0" cy="304800"/>
          </a:xfrm>
          <a:prstGeom prst="line">
            <a:avLst/>
          </a:prstGeom>
          <a:noFill/>
          <a:ln w="9525">
            <a:solidFill>
              <a:schemeClr val="tx1"/>
            </a:solidFill>
            <a:round/>
            <a:headEnd/>
            <a:tailEnd/>
          </a:ln>
        </p:spPr>
        <p:txBody>
          <a:bodyPr/>
          <a:lstStyle/>
          <a:p>
            <a:endParaRPr lang="en-US"/>
          </a:p>
        </p:txBody>
      </p:sp>
      <p:sp>
        <p:nvSpPr>
          <p:cNvPr id="4125" name="Rectangle 54"/>
          <p:cNvSpPr>
            <a:spLocks noChangeArrowheads="1"/>
          </p:cNvSpPr>
          <p:nvPr/>
        </p:nvSpPr>
        <p:spPr bwMode="auto">
          <a:xfrm>
            <a:off x="1371600" y="3505200"/>
            <a:ext cx="1371600" cy="304800"/>
          </a:xfrm>
          <a:prstGeom prst="rect">
            <a:avLst/>
          </a:prstGeom>
          <a:noFill/>
          <a:ln w="9525">
            <a:solidFill>
              <a:schemeClr val="tx1"/>
            </a:solidFill>
            <a:miter lim="800000"/>
            <a:headEnd/>
            <a:tailEnd/>
          </a:ln>
        </p:spPr>
        <p:txBody>
          <a:bodyPr wrap="none" anchor="ctr"/>
          <a:lstStyle/>
          <a:p>
            <a:endParaRPr lang="en-US"/>
          </a:p>
        </p:txBody>
      </p:sp>
      <p:sp>
        <p:nvSpPr>
          <p:cNvPr id="4126" name="Rectangle 55"/>
          <p:cNvSpPr>
            <a:spLocks noChangeArrowheads="1"/>
          </p:cNvSpPr>
          <p:nvPr/>
        </p:nvSpPr>
        <p:spPr bwMode="auto">
          <a:xfrm>
            <a:off x="1371600" y="3886200"/>
            <a:ext cx="1371600" cy="304800"/>
          </a:xfrm>
          <a:prstGeom prst="rect">
            <a:avLst/>
          </a:prstGeom>
          <a:noFill/>
          <a:ln w="9525">
            <a:solidFill>
              <a:schemeClr val="tx1"/>
            </a:solidFill>
            <a:miter lim="800000"/>
            <a:headEnd/>
            <a:tailEnd/>
          </a:ln>
        </p:spPr>
        <p:txBody>
          <a:bodyPr wrap="none" anchor="ctr"/>
          <a:lstStyle/>
          <a:p>
            <a:endParaRPr lang="en-US"/>
          </a:p>
        </p:txBody>
      </p:sp>
      <p:sp>
        <p:nvSpPr>
          <p:cNvPr id="4127" name="Rectangle 56"/>
          <p:cNvSpPr>
            <a:spLocks noChangeArrowheads="1"/>
          </p:cNvSpPr>
          <p:nvPr/>
        </p:nvSpPr>
        <p:spPr bwMode="auto">
          <a:xfrm>
            <a:off x="1371600" y="4267200"/>
            <a:ext cx="1371600" cy="304800"/>
          </a:xfrm>
          <a:prstGeom prst="rect">
            <a:avLst/>
          </a:prstGeom>
          <a:noFill/>
          <a:ln w="9525">
            <a:solidFill>
              <a:schemeClr val="tx1"/>
            </a:solidFill>
            <a:miter lim="800000"/>
            <a:headEnd/>
            <a:tailEnd/>
          </a:ln>
        </p:spPr>
        <p:txBody>
          <a:bodyPr wrap="none" anchor="ctr"/>
          <a:lstStyle/>
          <a:p>
            <a:endParaRPr lang="en-US"/>
          </a:p>
        </p:txBody>
      </p:sp>
      <p:sp>
        <p:nvSpPr>
          <p:cNvPr id="4128" name="Rectangle 57"/>
          <p:cNvSpPr>
            <a:spLocks noChangeArrowheads="1"/>
          </p:cNvSpPr>
          <p:nvPr/>
        </p:nvSpPr>
        <p:spPr bwMode="auto">
          <a:xfrm>
            <a:off x="1371600" y="4648200"/>
            <a:ext cx="1371600" cy="304800"/>
          </a:xfrm>
          <a:prstGeom prst="rect">
            <a:avLst/>
          </a:prstGeom>
          <a:noFill/>
          <a:ln w="9525">
            <a:solidFill>
              <a:schemeClr val="tx1"/>
            </a:solidFill>
            <a:miter lim="800000"/>
            <a:headEnd/>
            <a:tailEnd/>
          </a:ln>
        </p:spPr>
        <p:txBody>
          <a:bodyPr wrap="none" anchor="ctr"/>
          <a:lstStyle/>
          <a:p>
            <a:endParaRPr lang="en-US"/>
          </a:p>
        </p:txBody>
      </p:sp>
      <p:sp>
        <p:nvSpPr>
          <p:cNvPr id="4129" name="Rectangle 60"/>
          <p:cNvSpPr>
            <a:spLocks noChangeArrowheads="1"/>
          </p:cNvSpPr>
          <p:nvPr/>
        </p:nvSpPr>
        <p:spPr bwMode="auto">
          <a:xfrm>
            <a:off x="1371600" y="5105400"/>
            <a:ext cx="1371600" cy="304800"/>
          </a:xfrm>
          <a:prstGeom prst="rect">
            <a:avLst/>
          </a:prstGeom>
          <a:noFill/>
          <a:ln w="9525">
            <a:solidFill>
              <a:schemeClr val="tx1"/>
            </a:solidFill>
            <a:miter lim="800000"/>
            <a:headEnd/>
            <a:tailEnd/>
          </a:ln>
        </p:spPr>
        <p:txBody>
          <a:bodyPr wrap="none" anchor="ctr"/>
          <a:lstStyle/>
          <a:p>
            <a:endParaRPr lang="en-US"/>
          </a:p>
        </p:txBody>
      </p:sp>
      <p:sp>
        <p:nvSpPr>
          <p:cNvPr id="4130" name="Line 61"/>
          <p:cNvSpPr>
            <a:spLocks noChangeShapeType="1"/>
          </p:cNvSpPr>
          <p:nvPr/>
        </p:nvSpPr>
        <p:spPr bwMode="auto">
          <a:xfrm>
            <a:off x="1143000" y="3048000"/>
            <a:ext cx="0" cy="2895600"/>
          </a:xfrm>
          <a:prstGeom prst="line">
            <a:avLst/>
          </a:prstGeom>
          <a:noFill/>
          <a:ln w="9525">
            <a:solidFill>
              <a:schemeClr val="tx1"/>
            </a:solidFill>
            <a:round/>
            <a:headEnd/>
            <a:tailEnd/>
          </a:ln>
        </p:spPr>
        <p:txBody>
          <a:bodyPr/>
          <a:lstStyle/>
          <a:p>
            <a:endParaRPr lang="en-US"/>
          </a:p>
        </p:txBody>
      </p:sp>
      <p:sp>
        <p:nvSpPr>
          <p:cNvPr id="4131" name="Line 62"/>
          <p:cNvSpPr>
            <a:spLocks noChangeShapeType="1"/>
          </p:cNvSpPr>
          <p:nvPr/>
        </p:nvSpPr>
        <p:spPr bwMode="auto">
          <a:xfrm>
            <a:off x="1143000" y="3048000"/>
            <a:ext cx="838200" cy="0"/>
          </a:xfrm>
          <a:prstGeom prst="line">
            <a:avLst/>
          </a:prstGeom>
          <a:noFill/>
          <a:ln w="9525">
            <a:solidFill>
              <a:schemeClr val="tx1"/>
            </a:solidFill>
            <a:round/>
            <a:headEnd/>
            <a:tailEnd/>
          </a:ln>
        </p:spPr>
        <p:txBody>
          <a:bodyPr/>
          <a:lstStyle/>
          <a:p>
            <a:endParaRPr lang="en-US"/>
          </a:p>
        </p:txBody>
      </p:sp>
      <p:sp>
        <p:nvSpPr>
          <p:cNvPr id="4132" name="Line 64"/>
          <p:cNvSpPr>
            <a:spLocks noChangeShapeType="1"/>
          </p:cNvSpPr>
          <p:nvPr/>
        </p:nvSpPr>
        <p:spPr bwMode="auto">
          <a:xfrm>
            <a:off x="1143000" y="3657600"/>
            <a:ext cx="228600" cy="0"/>
          </a:xfrm>
          <a:prstGeom prst="line">
            <a:avLst/>
          </a:prstGeom>
          <a:noFill/>
          <a:ln w="9525">
            <a:solidFill>
              <a:schemeClr val="tx1"/>
            </a:solidFill>
            <a:round/>
            <a:headEnd/>
            <a:tailEnd/>
          </a:ln>
        </p:spPr>
        <p:txBody>
          <a:bodyPr/>
          <a:lstStyle/>
          <a:p>
            <a:endParaRPr lang="en-US"/>
          </a:p>
        </p:txBody>
      </p:sp>
      <p:sp>
        <p:nvSpPr>
          <p:cNvPr id="4133" name="Line 66"/>
          <p:cNvSpPr>
            <a:spLocks noChangeShapeType="1"/>
          </p:cNvSpPr>
          <p:nvPr/>
        </p:nvSpPr>
        <p:spPr bwMode="auto">
          <a:xfrm>
            <a:off x="1143000" y="4038600"/>
            <a:ext cx="228600" cy="0"/>
          </a:xfrm>
          <a:prstGeom prst="line">
            <a:avLst/>
          </a:prstGeom>
          <a:noFill/>
          <a:ln w="9525">
            <a:solidFill>
              <a:schemeClr val="tx1"/>
            </a:solidFill>
            <a:round/>
            <a:headEnd/>
            <a:tailEnd/>
          </a:ln>
        </p:spPr>
        <p:txBody>
          <a:bodyPr/>
          <a:lstStyle/>
          <a:p>
            <a:endParaRPr lang="en-US"/>
          </a:p>
        </p:txBody>
      </p:sp>
      <p:sp>
        <p:nvSpPr>
          <p:cNvPr id="4134" name="Line 67"/>
          <p:cNvSpPr>
            <a:spLocks noChangeShapeType="1"/>
          </p:cNvSpPr>
          <p:nvPr/>
        </p:nvSpPr>
        <p:spPr bwMode="auto">
          <a:xfrm>
            <a:off x="1143000" y="4419600"/>
            <a:ext cx="228600" cy="0"/>
          </a:xfrm>
          <a:prstGeom prst="line">
            <a:avLst/>
          </a:prstGeom>
          <a:noFill/>
          <a:ln w="9525">
            <a:solidFill>
              <a:schemeClr val="tx1"/>
            </a:solidFill>
            <a:round/>
            <a:headEnd/>
            <a:tailEnd/>
          </a:ln>
        </p:spPr>
        <p:txBody>
          <a:bodyPr/>
          <a:lstStyle/>
          <a:p>
            <a:endParaRPr lang="en-US"/>
          </a:p>
        </p:txBody>
      </p:sp>
      <p:sp>
        <p:nvSpPr>
          <p:cNvPr id="4135" name="Line 68"/>
          <p:cNvSpPr>
            <a:spLocks noChangeShapeType="1"/>
          </p:cNvSpPr>
          <p:nvPr/>
        </p:nvSpPr>
        <p:spPr bwMode="auto">
          <a:xfrm>
            <a:off x="1143000" y="4800600"/>
            <a:ext cx="228600" cy="0"/>
          </a:xfrm>
          <a:prstGeom prst="line">
            <a:avLst/>
          </a:prstGeom>
          <a:noFill/>
          <a:ln w="9525">
            <a:solidFill>
              <a:schemeClr val="tx1"/>
            </a:solidFill>
            <a:round/>
            <a:headEnd/>
            <a:tailEnd/>
          </a:ln>
        </p:spPr>
        <p:txBody>
          <a:bodyPr/>
          <a:lstStyle/>
          <a:p>
            <a:endParaRPr lang="en-US"/>
          </a:p>
        </p:txBody>
      </p:sp>
      <p:sp>
        <p:nvSpPr>
          <p:cNvPr id="4136" name="Line 69"/>
          <p:cNvSpPr>
            <a:spLocks noChangeShapeType="1"/>
          </p:cNvSpPr>
          <p:nvPr/>
        </p:nvSpPr>
        <p:spPr bwMode="auto">
          <a:xfrm>
            <a:off x="1143000" y="5257800"/>
            <a:ext cx="228600" cy="0"/>
          </a:xfrm>
          <a:prstGeom prst="line">
            <a:avLst/>
          </a:prstGeom>
          <a:noFill/>
          <a:ln w="9525">
            <a:solidFill>
              <a:schemeClr val="tx1"/>
            </a:solidFill>
            <a:round/>
            <a:headEnd/>
            <a:tailEnd/>
          </a:ln>
        </p:spPr>
        <p:txBody>
          <a:bodyPr/>
          <a:lstStyle/>
          <a:p>
            <a:endParaRPr lang="en-US"/>
          </a:p>
        </p:txBody>
      </p:sp>
      <p:sp>
        <p:nvSpPr>
          <p:cNvPr id="4137" name="Text Box 70"/>
          <p:cNvSpPr txBox="1">
            <a:spLocks noChangeArrowheads="1"/>
          </p:cNvSpPr>
          <p:nvPr/>
        </p:nvSpPr>
        <p:spPr bwMode="auto">
          <a:xfrm>
            <a:off x="1447800" y="3505200"/>
            <a:ext cx="1295400" cy="244475"/>
          </a:xfrm>
          <a:prstGeom prst="rect">
            <a:avLst/>
          </a:prstGeom>
          <a:noFill/>
          <a:ln w="9525">
            <a:noFill/>
            <a:miter lim="800000"/>
            <a:headEnd/>
            <a:tailEnd/>
          </a:ln>
        </p:spPr>
        <p:txBody>
          <a:bodyPr>
            <a:spAutoFit/>
          </a:bodyPr>
          <a:lstStyle/>
          <a:p>
            <a:pPr algn="ctr">
              <a:spcBef>
                <a:spcPct val="50000"/>
              </a:spcBef>
            </a:pPr>
            <a:r>
              <a:rPr lang="en-US" sz="1000"/>
              <a:t>Club Service</a:t>
            </a:r>
          </a:p>
        </p:txBody>
      </p:sp>
      <p:sp>
        <p:nvSpPr>
          <p:cNvPr id="4138" name="Text Box 71"/>
          <p:cNvSpPr txBox="1">
            <a:spLocks noChangeArrowheads="1"/>
          </p:cNvSpPr>
          <p:nvPr/>
        </p:nvSpPr>
        <p:spPr bwMode="auto">
          <a:xfrm>
            <a:off x="1371600" y="3886200"/>
            <a:ext cx="1371600" cy="244475"/>
          </a:xfrm>
          <a:prstGeom prst="rect">
            <a:avLst/>
          </a:prstGeom>
          <a:noFill/>
          <a:ln w="9525">
            <a:noFill/>
            <a:miter lim="800000"/>
            <a:headEnd/>
            <a:tailEnd/>
          </a:ln>
        </p:spPr>
        <p:txBody>
          <a:bodyPr>
            <a:spAutoFit/>
          </a:bodyPr>
          <a:lstStyle/>
          <a:p>
            <a:pPr algn="ctr">
              <a:spcBef>
                <a:spcPct val="50000"/>
              </a:spcBef>
            </a:pPr>
            <a:r>
              <a:rPr lang="en-US" sz="1000"/>
              <a:t>Vocational Service</a:t>
            </a:r>
          </a:p>
        </p:txBody>
      </p:sp>
      <p:sp>
        <p:nvSpPr>
          <p:cNvPr id="4139" name="Text Box 72"/>
          <p:cNvSpPr txBox="1">
            <a:spLocks noChangeArrowheads="1"/>
          </p:cNvSpPr>
          <p:nvPr/>
        </p:nvSpPr>
        <p:spPr bwMode="auto">
          <a:xfrm>
            <a:off x="1371600" y="4267200"/>
            <a:ext cx="1371600" cy="244475"/>
          </a:xfrm>
          <a:prstGeom prst="rect">
            <a:avLst/>
          </a:prstGeom>
          <a:noFill/>
          <a:ln w="9525">
            <a:noFill/>
            <a:miter lim="800000"/>
            <a:headEnd/>
            <a:tailEnd/>
          </a:ln>
        </p:spPr>
        <p:txBody>
          <a:bodyPr>
            <a:spAutoFit/>
          </a:bodyPr>
          <a:lstStyle/>
          <a:p>
            <a:pPr algn="ctr">
              <a:spcBef>
                <a:spcPct val="50000"/>
              </a:spcBef>
            </a:pPr>
            <a:r>
              <a:rPr lang="en-US" sz="1000"/>
              <a:t>Community Service</a:t>
            </a:r>
          </a:p>
        </p:txBody>
      </p:sp>
      <p:sp>
        <p:nvSpPr>
          <p:cNvPr id="4140" name="Text Box 73"/>
          <p:cNvSpPr txBox="1">
            <a:spLocks noChangeArrowheads="1"/>
          </p:cNvSpPr>
          <p:nvPr/>
        </p:nvSpPr>
        <p:spPr bwMode="auto">
          <a:xfrm>
            <a:off x="1371600" y="4648200"/>
            <a:ext cx="1371600" cy="244475"/>
          </a:xfrm>
          <a:prstGeom prst="rect">
            <a:avLst/>
          </a:prstGeom>
          <a:noFill/>
          <a:ln w="9525">
            <a:noFill/>
            <a:miter lim="800000"/>
            <a:headEnd/>
            <a:tailEnd/>
          </a:ln>
        </p:spPr>
        <p:txBody>
          <a:bodyPr>
            <a:spAutoFit/>
          </a:bodyPr>
          <a:lstStyle/>
          <a:p>
            <a:pPr algn="ctr">
              <a:spcBef>
                <a:spcPct val="50000"/>
              </a:spcBef>
            </a:pPr>
            <a:r>
              <a:rPr lang="en-US" sz="1000"/>
              <a:t>International Service</a:t>
            </a:r>
          </a:p>
        </p:txBody>
      </p:sp>
      <p:sp>
        <p:nvSpPr>
          <p:cNvPr id="4141" name="Text Box 74"/>
          <p:cNvSpPr txBox="1">
            <a:spLocks noChangeArrowheads="1"/>
          </p:cNvSpPr>
          <p:nvPr/>
        </p:nvSpPr>
        <p:spPr bwMode="auto">
          <a:xfrm>
            <a:off x="1371600" y="5105400"/>
            <a:ext cx="1371600" cy="244475"/>
          </a:xfrm>
          <a:prstGeom prst="rect">
            <a:avLst/>
          </a:prstGeom>
          <a:noFill/>
          <a:ln w="9525">
            <a:noFill/>
            <a:miter lim="800000"/>
            <a:headEnd/>
            <a:tailEnd/>
          </a:ln>
        </p:spPr>
        <p:txBody>
          <a:bodyPr>
            <a:spAutoFit/>
          </a:bodyPr>
          <a:lstStyle/>
          <a:p>
            <a:pPr algn="ctr">
              <a:spcBef>
                <a:spcPct val="50000"/>
              </a:spcBef>
            </a:pPr>
            <a:r>
              <a:rPr lang="en-US" sz="1000"/>
              <a:t>Youth Service</a:t>
            </a:r>
          </a:p>
        </p:txBody>
      </p:sp>
      <p:sp>
        <p:nvSpPr>
          <p:cNvPr id="4142" name="Rectangle 47"/>
          <p:cNvSpPr>
            <a:spLocks noChangeArrowheads="1"/>
          </p:cNvSpPr>
          <p:nvPr/>
        </p:nvSpPr>
        <p:spPr bwMode="auto">
          <a:xfrm>
            <a:off x="6553200" y="4114800"/>
            <a:ext cx="1752600" cy="685800"/>
          </a:xfrm>
          <a:prstGeom prst="rect">
            <a:avLst/>
          </a:prstGeom>
          <a:noFill/>
          <a:ln w="9525">
            <a:solidFill>
              <a:schemeClr val="tx1"/>
            </a:solidFill>
            <a:miter lim="800000"/>
            <a:headEnd/>
            <a:tailEnd/>
          </a:ln>
        </p:spPr>
        <p:txBody>
          <a:bodyPr wrap="none" anchor="ctr"/>
          <a:lstStyle/>
          <a:p>
            <a:endParaRPr lang="en-US"/>
          </a:p>
        </p:txBody>
      </p:sp>
      <p:sp>
        <p:nvSpPr>
          <p:cNvPr id="4143" name="Rectangle 28"/>
          <p:cNvSpPr>
            <a:spLocks noChangeArrowheads="1"/>
          </p:cNvSpPr>
          <p:nvPr/>
        </p:nvSpPr>
        <p:spPr bwMode="auto">
          <a:xfrm>
            <a:off x="1371600" y="5638800"/>
            <a:ext cx="1752600" cy="685800"/>
          </a:xfrm>
          <a:prstGeom prst="rect">
            <a:avLst/>
          </a:prstGeom>
          <a:noFill/>
          <a:ln w="9525">
            <a:solidFill>
              <a:schemeClr val="tx1"/>
            </a:solidFill>
            <a:miter lim="800000"/>
            <a:headEnd/>
            <a:tailEnd/>
          </a:ln>
        </p:spPr>
        <p:txBody>
          <a:bodyPr wrap="none" anchor="ctr"/>
          <a:lstStyle/>
          <a:p>
            <a:endParaRPr lang="en-US"/>
          </a:p>
        </p:txBody>
      </p:sp>
      <p:sp>
        <p:nvSpPr>
          <p:cNvPr id="4144" name="TextBox 56"/>
          <p:cNvSpPr txBox="1">
            <a:spLocks noChangeArrowheads="1"/>
          </p:cNvSpPr>
          <p:nvPr/>
        </p:nvSpPr>
        <p:spPr bwMode="auto">
          <a:xfrm>
            <a:off x="1676400" y="5791200"/>
            <a:ext cx="1222375" cy="338138"/>
          </a:xfrm>
          <a:prstGeom prst="rect">
            <a:avLst/>
          </a:prstGeom>
          <a:noFill/>
          <a:ln w="9525">
            <a:noFill/>
            <a:miter lim="800000"/>
            <a:headEnd/>
            <a:tailEnd/>
          </a:ln>
        </p:spPr>
        <p:txBody>
          <a:bodyPr wrap="none">
            <a:spAutoFit/>
          </a:bodyPr>
          <a:lstStyle/>
          <a:p>
            <a:r>
              <a:rPr lang="en-US" sz="1600"/>
              <a:t>Corn Booth</a:t>
            </a:r>
          </a:p>
        </p:txBody>
      </p:sp>
      <p:sp>
        <p:nvSpPr>
          <p:cNvPr id="4145" name="Line 69"/>
          <p:cNvSpPr>
            <a:spLocks noChangeShapeType="1"/>
          </p:cNvSpPr>
          <p:nvPr/>
        </p:nvSpPr>
        <p:spPr bwMode="auto">
          <a:xfrm>
            <a:off x="1143000" y="5943600"/>
            <a:ext cx="228600" cy="0"/>
          </a:xfrm>
          <a:prstGeom prst="line">
            <a:avLst/>
          </a:prstGeom>
          <a:noFill/>
          <a:ln w="9525">
            <a:solidFill>
              <a:schemeClr val="tx1"/>
            </a:solidFill>
            <a:round/>
            <a:headEnd/>
            <a:tailEnd/>
          </a:ln>
        </p:spPr>
        <p:txBody>
          <a:bodyPr/>
          <a:lstStyle/>
          <a:p>
            <a:endParaRPr lang="en-US"/>
          </a:p>
        </p:txBody>
      </p:sp>
      <p:cxnSp>
        <p:nvCxnSpPr>
          <p:cNvPr id="53" name="Straight Connector 52"/>
          <p:cNvCxnSpPr/>
          <p:nvPr/>
        </p:nvCxnSpPr>
        <p:spPr>
          <a:xfrm>
            <a:off x="6172200" y="2895600"/>
            <a:ext cx="1219200" cy="0"/>
          </a:xfrm>
          <a:prstGeom prst="line">
            <a:avLst/>
          </a:prstGeom>
        </p:spPr>
        <p:style>
          <a:lnRef idx="1">
            <a:schemeClr val="dk1"/>
          </a:lnRef>
          <a:fillRef idx="0">
            <a:schemeClr val="dk1"/>
          </a:fillRef>
          <a:effectRef idx="0">
            <a:schemeClr val="dk1"/>
          </a:effectRef>
          <a:fontRef idx="minor">
            <a:schemeClr val="tx1"/>
          </a:fontRef>
        </p:style>
      </p:cxnSp>
      <p:cxnSp>
        <p:nvCxnSpPr>
          <p:cNvPr id="55" name="Straight Connector 54"/>
          <p:cNvCxnSpPr/>
          <p:nvPr/>
        </p:nvCxnSpPr>
        <p:spPr>
          <a:xfrm>
            <a:off x="6172200" y="2895600"/>
            <a:ext cx="0" cy="2514600"/>
          </a:xfrm>
          <a:prstGeom prst="line">
            <a:avLst/>
          </a:prstGeom>
        </p:spPr>
        <p:style>
          <a:lnRef idx="1">
            <a:schemeClr val="dk1"/>
          </a:lnRef>
          <a:fillRef idx="0">
            <a:schemeClr val="dk1"/>
          </a:fillRef>
          <a:effectRef idx="0">
            <a:schemeClr val="dk1"/>
          </a:effectRef>
          <a:fontRef idx="minor">
            <a:schemeClr val="tx1"/>
          </a:fontRef>
        </p:style>
      </p:cxnSp>
      <p:cxnSp>
        <p:nvCxnSpPr>
          <p:cNvPr id="76" name="Straight Connector 75"/>
          <p:cNvCxnSpPr/>
          <p:nvPr/>
        </p:nvCxnSpPr>
        <p:spPr>
          <a:xfrm>
            <a:off x="6172200" y="5410200"/>
            <a:ext cx="381000" cy="0"/>
          </a:xfrm>
          <a:prstGeom prst="line">
            <a:avLst/>
          </a:prstGeom>
        </p:spPr>
        <p:style>
          <a:lnRef idx="1">
            <a:schemeClr val="dk1"/>
          </a:lnRef>
          <a:fillRef idx="0">
            <a:schemeClr val="dk1"/>
          </a:fillRef>
          <a:effectRef idx="0">
            <a:schemeClr val="dk1"/>
          </a:effectRef>
          <a:fontRef idx="minor">
            <a:schemeClr val="tx1"/>
          </a:fontRef>
        </p:style>
      </p:cxnSp>
      <p:cxnSp>
        <p:nvCxnSpPr>
          <p:cNvPr id="77" name="Straight Connector 76"/>
          <p:cNvCxnSpPr/>
          <p:nvPr/>
        </p:nvCxnSpPr>
        <p:spPr>
          <a:xfrm>
            <a:off x="6172200" y="4495800"/>
            <a:ext cx="381000" cy="0"/>
          </a:xfrm>
          <a:prstGeom prst="line">
            <a:avLst/>
          </a:prstGeom>
        </p:spPr>
        <p:style>
          <a:lnRef idx="1">
            <a:schemeClr val="dk1"/>
          </a:lnRef>
          <a:fillRef idx="0">
            <a:schemeClr val="dk1"/>
          </a:fillRef>
          <a:effectRef idx="0">
            <a:schemeClr val="dk1"/>
          </a:effectRef>
          <a:fontRef idx="minor">
            <a:schemeClr val="tx1"/>
          </a:fontRef>
        </p:style>
      </p:cxnSp>
      <p:cxnSp>
        <p:nvCxnSpPr>
          <p:cNvPr id="85" name="Straight Connector 84"/>
          <p:cNvCxnSpPr/>
          <p:nvPr/>
        </p:nvCxnSpPr>
        <p:spPr>
          <a:xfrm>
            <a:off x="6172200" y="3581400"/>
            <a:ext cx="381000" cy="0"/>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74638"/>
            <a:ext cx="8229600" cy="868362"/>
          </a:xfrm>
        </p:spPr>
        <p:txBody>
          <a:bodyPr/>
          <a:lstStyle/>
          <a:p>
            <a:r>
              <a:rPr lang="en-US" sz="3200" dirty="0"/>
              <a:t>Changes Requiring Changes</a:t>
            </a:r>
          </a:p>
        </p:txBody>
      </p:sp>
      <p:sp>
        <p:nvSpPr>
          <p:cNvPr id="12291" name="Content Placeholder 2"/>
          <p:cNvSpPr>
            <a:spLocks noGrp="1"/>
          </p:cNvSpPr>
          <p:nvPr>
            <p:ph idx="1"/>
          </p:nvPr>
        </p:nvSpPr>
        <p:spPr>
          <a:xfrm>
            <a:off x="228600" y="1447800"/>
            <a:ext cx="8915400" cy="4525963"/>
          </a:xfrm>
        </p:spPr>
        <p:txBody>
          <a:bodyPr/>
          <a:lstStyle/>
          <a:p>
            <a:r>
              <a:rPr lang="en-US" sz="2400" dirty="0"/>
              <a:t>Received a letter from Washington State Sec of State</a:t>
            </a:r>
          </a:p>
          <a:p>
            <a:pPr lvl="1"/>
            <a:r>
              <a:rPr lang="en-US" sz="2400" dirty="0"/>
              <a:t>Was the VRCA a Charitable Association in accordance with Washington State Code</a:t>
            </a:r>
          </a:p>
          <a:p>
            <a:pPr lvl="1"/>
            <a:r>
              <a:rPr lang="en-US" sz="2400" dirty="0"/>
              <a:t>If so, must register and provide bylaws and Articles of Incorporation, among other items—none to be found</a:t>
            </a:r>
          </a:p>
          <a:p>
            <a:r>
              <a:rPr lang="en-US" sz="2400" dirty="0"/>
              <a:t>Governance:  SVRCT held a couple of annual presidents meetings</a:t>
            </a:r>
          </a:p>
          <a:p>
            <a:pPr lvl="1"/>
            <a:r>
              <a:rPr lang="en-US" sz="2400" dirty="0"/>
              <a:t>What is the best way to support the Club going forward?</a:t>
            </a:r>
          </a:p>
          <a:p>
            <a:pPr lvl="1"/>
            <a:r>
              <a:rPr lang="en-US" sz="2400" dirty="0"/>
              <a:t> Oversight comprised of past presidents—should there be a new oversight structure?</a:t>
            </a:r>
          </a:p>
          <a:p>
            <a:r>
              <a:rPr lang="en-US" sz="2400" dirty="0"/>
              <a:t>Benefit in using new Rotary District 5080 Charitable Fund?</a:t>
            </a:r>
          </a:p>
          <a:p>
            <a:endParaRPr lang="en-US" dirty="0"/>
          </a:p>
          <a:p>
            <a:endParaRPr lang="en-US" dirty="0"/>
          </a:p>
        </p:txBody>
      </p:sp>
      <p:sp>
        <p:nvSpPr>
          <p:cNvPr id="12292" name="Slide Number Placeholder 3"/>
          <p:cNvSpPr>
            <a:spLocks noGrp="1"/>
          </p:cNvSpPr>
          <p:nvPr>
            <p:ph type="sldNum" sz="quarter" idx="12"/>
          </p:nvPr>
        </p:nvSpPr>
        <p:spPr>
          <a:noFill/>
        </p:spPr>
        <p:txBody>
          <a:bodyPr/>
          <a:lstStyle/>
          <a:p>
            <a:fld id="{A9D7E307-9DB1-4530-A222-ECFC1D9B2840}"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sz="3200" dirty="0"/>
              <a:t>History</a:t>
            </a:r>
            <a:br>
              <a:rPr lang="en-US" sz="3200" dirty="0"/>
            </a:br>
            <a:r>
              <a:rPr lang="en-US" sz="3200" dirty="0"/>
              <a:t>Changes Made</a:t>
            </a:r>
          </a:p>
        </p:txBody>
      </p:sp>
      <p:sp>
        <p:nvSpPr>
          <p:cNvPr id="3" name="Content Placeholder 2"/>
          <p:cNvSpPr>
            <a:spLocks noGrp="1"/>
          </p:cNvSpPr>
          <p:nvPr>
            <p:ph idx="1"/>
          </p:nvPr>
        </p:nvSpPr>
        <p:spPr>
          <a:xfrm>
            <a:off x="457200" y="1143000"/>
            <a:ext cx="8229600" cy="4525963"/>
          </a:xfrm>
        </p:spPr>
        <p:txBody>
          <a:bodyPr/>
          <a:lstStyle/>
          <a:p>
            <a:r>
              <a:rPr lang="en-US" sz="2000" dirty="0"/>
              <a:t>GSVR Board decided to make use of the 5080 Charitable Fund</a:t>
            </a:r>
          </a:p>
          <a:p>
            <a:r>
              <a:rPr lang="en-US" sz="2000" dirty="0"/>
              <a:t>Took VRCA assets and placed them under 5080 Charitable Fund umbrella</a:t>
            </a:r>
          </a:p>
          <a:p>
            <a:pPr lvl="1"/>
            <a:r>
              <a:rPr lang="en-US" sz="1600" dirty="0"/>
              <a:t>General  Charitable to include the Soap Box Derby, Breakfast with Santa, and any other funds that were generated from fundraising events</a:t>
            </a:r>
          </a:p>
          <a:p>
            <a:pPr lvl="1"/>
            <a:r>
              <a:rPr lang="en-US" sz="1600" dirty="0"/>
              <a:t>Henry “Hank” </a:t>
            </a:r>
            <a:r>
              <a:rPr lang="en-US" sz="1600" dirty="0" err="1"/>
              <a:t>Grinalds</a:t>
            </a:r>
            <a:r>
              <a:rPr lang="en-US" sz="1600" dirty="0"/>
              <a:t> Trust funds</a:t>
            </a:r>
          </a:p>
          <a:p>
            <a:r>
              <a:rPr lang="en-US" sz="2000" dirty="0"/>
              <a:t>Likewise, took SVRCT assets and placed the 5080 umbrella</a:t>
            </a:r>
          </a:p>
          <a:p>
            <a:pPr lvl="1"/>
            <a:r>
              <a:rPr lang="en-US" sz="1600" dirty="0"/>
              <a:t>Endowment to benefit Youth</a:t>
            </a:r>
          </a:p>
          <a:p>
            <a:pPr lvl="1"/>
            <a:r>
              <a:rPr lang="en-US" sz="1600" dirty="0"/>
              <a:t>Scholarship Endowment (originated from Upward Bound funds)</a:t>
            </a:r>
          </a:p>
          <a:p>
            <a:pPr lvl="1"/>
            <a:r>
              <a:rPr lang="en-US" sz="1600" dirty="0"/>
              <a:t>Al Stevens Music Scholarship Endowment</a:t>
            </a:r>
          </a:p>
          <a:p>
            <a:r>
              <a:rPr lang="en-US" sz="2000" dirty="0"/>
              <a:t>Established the GSVR Endowment and Charitable Giving Board of Trustees as a committee </a:t>
            </a:r>
          </a:p>
          <a:p>
            <a:pPr lvl="1"/>
            <a:r>
              <a:rPr lang="en-US" sz="1600" dirty="0"/>
              <a:t>Provides fiduciary oversight of the various trust funds and endowments</a:t>
            </a:r>
          </a:p>
          <a:p>
            <a:pPr lvl="1"/>
            <a:r>
              <a:rPr lang="en-US" sz="1600" dirty="0"/>
              <a:t>Solicits grant requests for the proceeds from the </a:t>
            </a:r>
            <a:r>
              <a:rPr lang="en-US" sz="1600" dirty="0" err="1"/>
              <a:t>Grinalds</a:t>
            </a:r>
            <a:r>
              <a:rPr lang="en-US" sz="1600" dirty="0"/>
              <a:t> trust and Youth endowment and passes recommendations on the GSVR Board for consideration</a:t>
            </a:r>
          </a:p>
          <a:p>
            <a:r>
              <a:rPr lang="en-US" sz="2000" dirty="0"/>
              <a:t>GSVR Board retains oversight of the General Charitable Funds from fundraising and their dispersal to charitable organizations</a:t>
            </a:r>
          </a:p>
          <a:p>
            <a:pPr lvl="1"/>
            <a:endParaRPr lang="en-US" sz="1600" dirty="0"/>
          </a:p>
          <a:p>
            <a:pPr>
              <a:buNone/>
            </a:pPr>
            <a:endParaRPr lang="en-US" sz="2000" dirty="0"/>
          </a:p>
        </p:txBody>
      </p:sp>
      <p:sp>
        <p:nvSpPr>
          <p:cNvPr id="4" name="Slide Number Placeholder 3"/>
          <p:cNvSpPr>
            <a:spLocks noGrp="1"/>
          </p:cNvSpPr>
          <p:nvPr>
            <p:ph type="sldNum" sz="quarter" idx="12"/>
          </p:nvPr>
        </p:nvSpPr>
        <p:spPr/>
        <p:txBody>
          <a:bodyPr/>
          <a:lstStyle/>
          <a:p>
            <a:pPr>
              <a:defRPr/>
            </a:pPr>
            <a:fld id="{EF5DC73D-EABA-4090-8305-87179204D478}"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ChangeAspect="1" noChangeArrowheads="1"/>
          </p:cNvPicPr>
          <p:nvPr/>
        </p:nvPicPr>
        <p:blipFill>
          <a:blip r:embed="rId3" cstate="print"/>
          <a:srcRect/>
          <a:stretch>
            <a:fillRect/>
          </a:stretch>
        </p:blipFill>
        <p:spPr bwMode="auto">
          <a:xfrm>
            <a:off x="4343400" y="685800"/>
            <a:ext cx="4038600" cy="1371600"/>
          </a:xfrm>
          <a:prstGeom prst="rect">
            <a:avLst/>
          </a:prstGeom>
          <a:noFill/>
          <a:ln w="9525">
            <a:noFill/>
            <a:miter lim="800000"/>
            <a:headEnd/>
            <a:tailEnd/>
          </a:ln>
        </p:spPr>
      </p:pic>
      <p:sp>
        <p:nvSpPr>
          <p:cNvPr id="126" name="Oval 125"/>
          <p:cNvSpPr/>
          <p:nvPr/>
        </p:nvSpPr>
        <p:spPr>
          <a:xfrm>
            <a:off x="6477000" y="1371600"/>
            <a:ext cx="1905000" cy="9906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340" name="Slide Number Placeholder 5"/>
          <p:cNvSpPr>
            <a:spLocks noGrp="1"/>
          </p:cNvSpPr>
          <p:nvPr>
            <p:ph type="sldNum" sz="quarter" idx="12"/>
          </p:nvPr>
        </p:nvSpPr>
        <p:spPr>
          <a:xfrm>
            <a:off x="6553200" y="6016625"/>
            <a:ext cx="2133600" cy="476250"/>
          </a:xfrm>
          <a:noFill/>
        </p:spPr>
        <p:txBody>
          <a:bodyPr/>
          <a:lstStyle/>
          <a:p>
            <a:fld id="{42D3C865-1283-4E50-82B6-8BBEA431C816}" type="slidenum">
              <a:rPr lang="en-US" smtClean="0"/>
              <a:pPr/>
              <a:t>7</a:t>
            </a:fld>
            <a:endParaRPr lang="en-US"/>
          </a:p>
        </p:txBody>
      </p:sp>
      <p:sp>
        <p:nvSpPr>
          <p:cNvPr id="14341" name="Rectangle 10"/>
          <p:cNvSpPr>
            <a:spLocks noGrp="1" noChangeArrowheads="1"/>
          </p:cNvSpPr>
          <p:nvPr>
            <p:ph type="title"/>
          </p:nvPr>
        </p:nvSpPr>
        <p:spPr>
          <a:xfrm>
            <a:off x="457200" y="0"/>
            <a:ext cx="8229600" cy="838200"/>
          </a:xfrm>
        </p:spPr>
        <p:txBody>
          <a:bodyPr/>
          <a:lstStyle/>
          <a:p>
            <a:pPr eaLnBrk="1" hangingPunct="1"/>
            <a:r>
              <a:rPr lang="en-US" sz="3600" dirty="0"/>
              <a:t>Inter-relationships--Today</a:t>
            </a:r>
          </a:p>
        </p:txBody>
      </p:sp>
      <p:sp>
        <p:nvSpPr>
          <p:cNvPr id="14342" name="Rectangle 12"/>
          <p:cNvSpPr>
            <a:spLocks noChangeArrowheads="1"/>
          </p:cNvSpPr>
          <p:nvPr/>
        </p:nvSpPr>
        <p:spPr bwMode="auto">
          <a:xfrm>
            <a:off x="990600" y="1600200"/>
            <a:ext cx="1981200" cy="990600"/>
          </a:xfrm>
          <a:prstGeom prst="rect">
            <a:avLst/>
          </a:prstGeom>
          <a:noFill/>
          <a:ln w="9525">
            <a:solidFill>
              <a:schemeClr val="tx1"/>
            </a:solidFill>
            <a:miter lim="800000"/>
            <a:headEnd/>
            <a:tailEnd/>
          </a:ln>
        </p:spPr>
        <p:txBody>
          <a:bodyPr wrap="none" anchor="ctr"/>
          <a:lstStyle/>
          <a:p>
            <a:endParaRPr lang="en-US"/>
          </a:p>
        </p:txBody>
      </p:sp>
      <p:sp>
        <p:nvSpPr>
          <p:cNvPr id="14343" name="Text Box 15"/>
          <p:cNvSpPr txBox="1">
            <a:spLocks noChangeArrowheads="1"/>
          </p:cNvSpPr>
          <p:nvPr/>
        </p:nvSpPr>
        <p:spPr bwMode="auto">
          <a:xfrm>
            <a:off x="914400" y="1676400"/>
            <a:ext cx="2133600" cy="1292225"/>
          </a:xfrm>
          <a:prstGeom prst="rect">
            <a:avLst/>
          </a:prstGeom>
          <a:noFill/>
          <a:ln w="9525">
            <a:noFill/>
            <a:miter lim="800000"/>
            <a:headEnd/>
            <a:tailEnd/>
          </a:ln>
        </p:spPr>
        <p:txBody>
          <a:bodyPr>
            <a:spAutoFit/>
          </a:bodyPr>
          <a:lstStyle/>
          <a:p>
            <a:pPr algn="ctr">
              <a:spcBef>
                <a:spcPct val="50000"/>
              </a:spcBef>
            </a:pPr>
            <a:r>
              <a:rPr lang="en-US" b="1" dirty="0"/>
              <a:t>Greater Spokane Valley Rotary</a:t>
            </a:r>
            <a:r>
              <a:rPr lang="en-US" dirty="0"/>
              <a:t> </a:t>
            </a:r>
          </a:p>
          <a:p>
            <a:pPr algn="ctr">
              <a:spcBef>
                <a:spcPct val="50000"/>
              </a:spcBef>
            </a:pPr>
            <a:r>
              <a:rPr lang="en-US" sz="1400" dirty="0"/>
              <a:t>IRC 501(c)(4)</a:t>
            </a:r>
          </a:p>
          <a:p>
            <a:pPr algn="ctr">
              <a:spcBef>
                <a:spcPct val="50000"/>
              </a:spcBef>
            </a:pPr>
            <a:endParaRPr lang="en-US" sz="1400" dirty="0"/>
          </a:p>
        </p:txBody>
      </p:sp>
      <p:sp>
        <p:nvSpPr>
          <p:cNvPr id="14344" name="Text Box 17"/>
          <p:cNvSpPr txBox="1">
            <a:spLocks noChangeArrowheads="1"/>
          </p:cNvSpPr>
          <p:nvPr/>
        </p:nvSpPr>
        <p:spPr bwMode="auto">
          <a:xfrm>
            <a:off x="6324600" y="1447800"/>
            <a:ext cx="2286000" cy="738664"/>
          </a:xfrm>
          <a:prstGeom prst="rect">
            <a:avLst/>
          </a:prstGeom>
          <a:noFill/>
          <a:ln w="9525">
            <a:noFill/>
            <a:miter lim="800000"/>
            <a:headEnd/>
            <a:tailEnd/>
          </a:ln>
        </p:spPr>
        <p:txBody>
          <a:bodyPr>
            <a:spAutoFit/>
          </a:bodyPr>
          <a:lstStyle/>
          <a:p>
            <a:pPr algn="ctr">
              <a:spcBef>
                <a:spcPct val="50000"/>
              </a:spcBef>
            </a:pPr>
            <a:r>
              <a:rPr lang="en-US" sz="1400" b="1" dirty="0"/>
              <a:t>Endowment and Charitable Giving Committee</a:t>
            </a:r>
          </a:p>
        </p:txBody>
      </p:sp>
      <p:sp>
        <p:nvSpPr>
          <p:cNvPr id="14345" name="Line 19"/>
          <p:cNvSpPr>
            <a:spLocks noChangeShapeType="1"/>
          </p:cNvSpPr>
          <p:nvPr/>
        </p:nvSpPr>
        <p:spPr bwMode="auto">
          <a:xfrm>
            <a:off x="1981200" y="2590800"/>
            <a:ext cx="0" cy="457200"/>
          </a:xfrm>
          <a:prstGeom prst="line">
            <a:avLst/>
          </a:prstGeom>
          <a:noFill/>
          <a:ln w="9525">
            <a:solidFill>
              <a:schemeClr val="tx1"/>
            </a:solidFill>
            <a:round/>
            <a:headEnd/>
            <a:tailEnd/>
          </a:ln>
        </p:spPr>
        <p:txBody>
          <a:bodyPr/>
          <a:lstStyle/>
          <a:p>
            <a:endParaRPr lang="en-US"/>
          </a:p>
        </p:txBody>
      </p:sp>
      <p:sp>
        <p:nvSpPr>
          <p:cNvPr id="14346" name="Rectangle 25"/>
          <p:cNvSpPr>
            <a:spLocks noChangeArrowheads="1"/>
          </p:cNvSpPr>
          <p:nvPr/>
        </p:nvSpPr>
        <p:spPr bwMode="auto">
          <a:xfrm>
            <a:off x="4343400" y="1600200"/>
            <a:ext cx="1752600" cy="838200"/>
          </a:xfrm>
          <a:prstGeom prst="rect">
            <a:avLst/>
          </a:prstGeom>
          <a:noFill/>
          <a:ln w="9525">
            <a:solidFill>
              <a:schemeClr val="tx1"/>
            </a:solidFill>
            <a:miter lim="800000"/>
            <a:headEnd/>
            <a:tailEnd/>
          </a:ln>
        </p:spPr>
        <p:txBody>
          <a:bodyPr wrap="none" anchor="ctr"/>
          <a:lstStyle/>
          <a:p>
            <a:endParaRPr lang="en-US"/>
          </a:p>
        </p:txBody>
      </p:sp>
      <p:sp>
        <p:nvSpPr>
          <p:cNvPr id="14347" name="Rectangle 28"/>
          <p:cNvSpPr>
            <a:spLocks noChangeArrowheads="1"/>
          </p:cNvSpPr>
          <p:nvPr/>
        </p:nvSpPr>
        <p:spPr bwMode="auto">
          <a:xfrm>
            <a:off x="6553200" y="5105400"/>
            <a:ext cx="1752600" cy="685800"/>
          </a:xfrm>
          <a:prstGeom prst="rect">
            <a:avLst/>
          </a:prstGeom>
          <a:noFill/>
          <a:ln w="9525">
            <a:solidFill>
              <a:schemeClr val="tx1"/>
            </a:solidFill>
            <a:miter lim="800000"/>
            <a:headEnd/>
            <a:tailEnd/>
          </a:ln>
        </p:spPr>
        <p:txBody>
          <a:bodyPr wrap="none" anchor="ctr"/>
          <a:lstStyle/>
          <a:p>
            <a:endParaRPr lang="en-US"/>
          </a:p>
        </p:txBody>
      </p:sp>
      <p:sp>
        <p:nvSpPr>
          <p:cNvPr id="14348" name="Text Box 35"/>
          <p:cNvSpPr txBox="1">
            <a:spLocks noChangeArrowheads="1"/>
          </p:cNvSpPr>
          <p:nvPr/>
        </p:nvSpPr>
        <p:spPr bwMode="auto">
          <a:xfrm>
            <a:off x="4419600" y="1600201"/>
            <a:ext cx="1676400" cy="738664"/>
          </a:xfrm>
          <a:prstGeom prst="rect">
            <a:avLst/>
          </a:prstGeom>
          <a:noFill/>
          <a:ln w="9525">
            <a:noFill/>
            <a:miter lim="800000"/>
            <a:headEnd/>
            <a:tailEnd/>
          </a:ln>
        </p:spPr>
        <p:txBody>
          <a:bodyPr wrap="square">
            <a:spAutoFit/>
          </a:bodyPr>
          <a:lstStyle/>
          <a:p>
            <a:pPr algn="ctr">
              <a:spcBef>
                <a:spcPct val="50000"/>
              </a:spcBef>
            </a:pPr>
            <a:r>
              <a:rPr lang="en-US" sz="1400" b="1" dirty="0"/>
              <a:t>General Charitable Activities</a:t>
            </a:r>
            <a:r>
              <a:rPr lang="en-US" sz="1400" dirty="0"/>
              <a:t>*</a:t>
            </a:r>
          </a:p>
        </p:txBody>
      </p:sp>
      <p:sp>
        <p:nvSpPr>
          <p:cNvPr id="14349" name="Text Box 36"/>
          <p:cNvSpPr txBox="1">
            <a:spLocks noChangeArrowheads="1"/>
          </p:cNvSpPr>
          <p:nvPr/>
        </p:nvSpPr>
        <p:spPr bwMode="auto">
          <a:xfrm>
            <a:off x="6629400" y="3505200"/>
            <a:ext cx="1676400" cy="461665"/>
          </a:xfrm>
          <a:prstGeom prst="rect">
            <a:avLst/>
          </a:prstGeom>
          <a:noFill/>
          <a:ln w="9525">
            <a:noFill/>
            <a:miter lim="800000"/>
            <a:headEnd/>
            <a:tailEnd/>
          </a:ln>
        </p:spPr>
        <p:txBody>
          <a:bodyPr>
            <a:spAutoFit/>
          </a:bodyPr>
          <a:lstStyle/>
          <a:p>
            <a:pPr algn="ctr">
              <a:spcBef>
                <a:spcPct val="50000"/>
              </a:spcBef>
            </a:pPr>
            <a:r>
              <a:rPr lang="en-US" sz="1200" dirty="0"/>
              <a:t>Scholarship </a:t>
            </a:r>
            <a:r>
              <a:rPr lang="en-US" sz="1200" dirty="0" err="1"/>
              <a:t>Edowment</a:t>
            </a:r>
            <a:r>
              <a:rPr lang="en-US" sz="1200" dirty="0"/>
              <a:t>**</a:t>
            </a:r>
          </a:p>
        </p:txBody>
      </p:sp>
      <p:sp>
        <p:nvSpPr>
          <p:cNvPr id="14350" name="Text Box 37"/>
          <p:cNvSpPr txBox="1">
            <a:spLocks noChangeArrowheads="1"/>
          </p:cNvSpPr>
          <p:nvPr/>
        </p:nvSpPr>
        <p:spPr bwMode="auto">
          <a:xfrm>
            <a:off x="6705600" y="5181600"/>
            <a:ext cx="1371600" cy="457200"/>
          </a:xfrm>
          <a:prstGeom prst="rect">
            <a:avLst/>
          </a:prstGeom>
          <a:noFill/>
          <a:ln w="9525">
            <a:noFill/>
            <a:miter lim="800000"/>
            <a:headEnd/>
            <a:tailEnd/>
          </a:ln>
        </p:spPr>
        <p:txBody>
          <a:bodyPr>
            <a:spAutoFit/>
          </a:bodyPr>
          <a:lstStyle/>
          <a:p>
            <a:pPr algn="ctr">
              <a:spcBef>
                <a:spcPct val="50000"/>
              </a:spcBef>
            </a:pPr>
            <a:r>
              <a:rPr lang="en-US" sz="1200"/>
              <a:t>Hank Grinalds Trust**</a:t>
            </a:r>
          </a:p>
        </p:txBody>
      </p:sp>
      <p:sp>
        <p:nvSpPr>
          <p:cNvPr id="14351" name="Rectangle 47"/>
          <p:cNvSpPr>
            <a:spLocks noChangeArrowheads="1"/>
          </p:cNvSpPr>
          <p:nvPr/>
        </p:nvSpPr>
        <p:spPr bwMode="auto">
          <a:xfrm>
            <a:off x="6553200" y="2590800"/>
            <a:ext cx="1752600" cy="685800"/>
          </a:xfrm>
          <a:prstGeom prst="rect">
            <a:avLst/>
          </a:prstGeom>
          <a:noFill/>
          <a:ln w="9525">
            <a:solidFill>
              <a:schemeClr val="tx1"/>
            </a:solidFill>
            <a:miter lim="800000"/>
            <a:headEnd/>
            <a:tailEnd/>
          </a:ln>
        </p:spPr>
        <p:txBody>
          <a:bodyPr wrap="none" anchor="ctr"/>
          <a:lstStyle/>
          <a:p>
            <a:endParaRPr lang="en-US"/>
          </a:p>
        </p:txBody>
      </p:sp>
      <p:sp>
        <p:nvSpPr>
          <p:cNvPr id="14352" name="Rectangle 48"/>
          <p:cNvSpPr>
            <a:spLocks noChangeArrowheads="1"/>
          </p:cNvSpPr>
          <p:nvPr/>
        </p:nvSpPr>
        <p:spPr bwMode="auto">
          <a:xfrm>
            <a:off x="6553200" y="4267200"/>
            <a:ext cx="1752600" cy="685800"/>
          </a:xfrm>
          <a:prstGeom prst="rect">
            <a:avLst/>
          </a:prstGeom>
          <a:noFill/>
          <a:ln w="9525">
            <a:solidFill>
              <a:schemeClr val="tx1"/>
            </a:solidFill>
            <a:miter lim="800000"/>
            <a:headEnd/>
            <a:tailEnd/>
          </a:ln>
        </p:spPr>
        <p:txBody>
          <a:bodyPr wrap="none" anchor="ctr"/>
          <a:lstStyle/>
          <a:p>
            <a:endParaRPr lang="en-US"/>
          </a:p>
        </p:txBody>
      </p:sp>
      <p:sp>
        <p:nvSpPr>
          <p:cNvPr id="14353" name="Text Box 49"/>
          <p:cNvSpPr txBox="1">
            <a:spLocks noChangeArrowheads="1"/>
          </p:cNvSpPr>
          <p:nvPr/>
        </p:nvSpPr>
        <p:spPr bwMode="auto">
          <a:xfrm>
            <a:off x="6629400" y="2667000"/>
            <a:ext cx="1524000" cy="461963"/>
          </a:xfrm>
          <a:prstGeom prst="rect">
            <a:avLst/>
          </a:prstGeom>
          <a:noFill/>
          <a:ln w="9525">
            <a:noFill/>
            <a:miter lim="800000"/>
            <a:headEnd/>
            <a:tailEnd/>
          </a:ln>
        </p:spPr>
        <p:txBody>
          <a:bodyPr>
            <a:spAutoFit/>
          </a:bodyPr>
          <a:lstStyle/>
          <a:p>
            <a:pPr algn="ctr">
              <a:spcBef>
                <a:spcPct val="50000"/>
              </a:spcBef>
            </a:pPr>
            <a:r>
              <a:rPr lang="en-US" sz="1200"/>
              <a:t>Endowment to Benefit Youth**</a:t>
            </a:r>
          </a:p>
        </p:txBody>
      </p:sp>
      <p:sp>
        <p:nvSpPr>
          <p:cNvPr id="14354" name="Text Box 50"/>
          <p:cNvSpPr txBox="1">
            <a:spLocks noChangeArrowheads="1"/>
          </p:cNvSpPr>
          <p:nvPr/>
        </p:nvSpPr>
        <p:spPr bwMode="auto">
          <a:xfrm>
            <a:off x="6629400" y="4267200"/>
            <a:ext cx="1600200" cy="646113"/>
          </a:xfrm>
          <a:prstGeom prst="rect">
            <a:avLst/>
          </a:prstGeom>
          <a:noFill/>
          <a:ln w="9525">
            <a:noFill/>
            <a:miter lim="800000"/>
            <a:headEnd/>
            <a:tailEnd/>
          </a:ln>
        </p:spPr>
        <p:txBody>
          <a:bodyPr>
            <a:spAutoFit/>
          </a:bodyPr>
          <a:lstStyle/>
          <a:p>
            <a:pPr algn="ctr">
              <a:spcBef>
                <a:spcPct val="50000"/>
              </a:spcBef>
            </a:pPr>
            <a:r>
              <a:rPr lang="en-US" sz="1200"/>
              <a:t>Al Stevens Music Scholarship Endowment**</a:t>
            </a:r>
          </a:p>
        </p:txBody>
      </p:sp>
      <p:sp>
        <p:nvSpPr>
          <p:cNvPr id="14355" name="Line 51"/>
          <p:cNvSpPr>
            <a:spLocks noChangeShapeType="1"/>
          </p:cNvSpPr>
          <p:nvPr/>
        </p:nvSpPr>
        <p:spPr bwMode="auto">
          <a:xfrm>
            <a:off x="7391400" y="2362200"/>
            <a:ext cx="0" cy="152400"/>
          </a:xfrm>
          <a:prstGeom prst="line">
            <a:avLst/>
          </a:prstGeom>
          <a:noFill/>
          <a:ln w="9525">
            <a:solidFill>
              <a:schemeClr val="tx1"/>
            </a:solidFill>
            <a:round/>
            <a:headEnd/>
            <a:tailEnd/>
          </a:ln>
        </p:spPr>
        <p:txBody>
          <a:bodyPr/>
          <a:lstStyle/>
          <a:p>
            <a:endParaRPr lang="en-US"/>
          </a:p>
        </p:txBody>
      </p:sp>
      <p:sp>
        <p:nvSpPr>
          <p:cNvPr id="14356" name="Rectangle 54"/>
          <p:cNvSpPr>
            <a:spLocks noChangeArrowheads="1"/>
          </p:cNvSpPr>
          <p:nvPr/>
        </p:nvSpPr>
        <p:spPr bwMode="auto">
          <a:xfrm>
            <a:off x="1371600" y="3505200"/>
            <a:ext cx="1371600" cy="304800"/>
          </a:xfrm>
          <a:prstGeom prst="rect">
            <a:avLst/>
          </a:prstGeom>
          <a:noFill/>
          <a:ln w="9525">
            <a:solidFill>
              <a:schemeClr val="tx1"/>
            </a:solidFill>
            <a:miter lim="800000"/>
            <a:headEnd/>
            <a:tailEnd/>
          </a:ln>
        </p:spPr>
        <p:txBody>
          <a:bodyPr wrap="none" anchor="ctr"/>
          <a:lstStyle/>
          <a:p>
            <a:endParaRPr lang="en-US"/>
          </a:p>
        </p:txBody>
      </p:sp>
      <p:sp>
        <p:nvSpPr>
          <p:cNvPr id="14357" name="Rectangle 55"/>
          <p:cNvSpPr>
            <a:spLocks noChangeArrowheads="1"/>
          </p:cNvSpPr>
          <p:nvPr/>
        </p:nvSpPr>
        <p:spPr bwMode="auto">
          <a:xfrm>
            <a:off x="1371600" y="3886200"/>
            <a:ext cx="1371600" cy="304800"/>
          </a:xfrm>
          <a:prstGeom prst="rect">
            <a:avLst/>
          </a:prstGeom>
          <a:noFill/>
          <a:ln w="9525">
            <a:solidFill>
              <a:schemeClr val="tx1"/>
            </a:solidFill>
            <a:miter lim="800000"/>
            <a:headEnd/>
            <a:tailEnd/>
          </a:ln>
        </p:spPr>
        <p:txBody>
          <a:bodyPr wrap="none" anchor="ctr"/>
          <a:lstStyle/>
          <a:p>
            <a:endParaRPr lang="en-US"/>
          </a:p>
        </p:txBody>
      </p:sp>
      <p:sp>
        <p:nvSpPr>
          <p:cNvPr id="14358" name="Rectangle 56"/>
          <p:cNvSpPr>
            <a:spLocks noChangeArrowheads="1"/>
          </p:cNvSpPr>
          <p:nvPr/>
        </p:nvSpPr>
        <p:spPr bwMode="auto">
          <a:xfrm>
            <a:off x="1371600" y="4267200"/>
            <a:ext cx="1371600" cy="304800"/>
          </a:xfrm>
          <a:prstGeom prst="rect">
            <a:avLst/>
          </a:prstGeom>
          <a:noFill/>
          <a:ln w="9525">
            <a:solidFill>
              <a:schemeClr val="tx1"/>
            </a:solidFill>
            <a:miter lim="800000"/>
            <a:headEnd/>
            <a:tailEnd/>
          </a:ln>
        </p:spPr>
        <p:txBody>
          <a:bodyPr wrap="none" anchor="ctr"/>
          <a:lstStyle/>
          <a:p>
            <a:endParaRPr lang="en-US"/>
          </a:p>
        </p:txBody>
      </p:sp>
      <p:sp>
        <p:nvSpPr>
          <p:cNvPr id="14359" name="Rectangle 57"/>
          <p:cNvSpPr>
            <a:spLocks noChangeArrowheads="1"/>
          </p:cNvSpPr>
          <p:nvPr/>
        </p:nvSpPr>
        <p:spPr bwMode="auto">
          <a:xfrm>
            <a:off x="1371600" y="4648200"/>
            <a:ext cx="1371600" cy="304800"/>
          </a:xfrm>
          <a:prstGeom prst="rect">
            <a:avLst/>
          </a:prstGeom>
          <a:noFill/>
          <a:ln w="9525">
            <a:solidFill>
              <a:schemeClr val="tx1"/>
            </a:solidFill>
            <a:miter lim="800000"/>
            <a:headEnd/>
            <a:tailEnd/>
          </a:ln>
        </p:spPr>
        <p:txBody>
          <a:bodyPr wrap="none" anchor="ctr"/>
          <a:lstStyle/>
          <a:p>
            <a:endParaRPr lang="en-US"/>
          </a:p>
        </p:txBody>
      </p:sp>
      <p:sp>
        <p:nvSpPr>
          <p:cNvPr id="14360" name="Rectangle 60"/>
          <p:cNvSpPr>
            <a:spLocks noChangeArrowheads="1"/>
          </p:cNvSpPr>
          <p:nvPr/>
        </p:nvSpPr>
        <p:spPr bwMode="auto">
          <a:xfrm>
            <a:off x="1371600" y="5105400"/>
            <a:ext cx="1371600" cy="304800"/>
          </a:xfrm>
          <a:prstGeom prst="rect">
            <a:avLst/>
          </a:prstGeom>
          <a:noFill/>
          <a:ln w="9525">
            <a:solidFill>
              <a:schemeClr val="tx1"/>
            </a:solidFill>
            <a:miter lim="800000"/>
            <a:headEnd/>
            <a:tailEnd/>
          </a:ln>
        </p:spPr>
        <p:txBody>
          <a:bodyPr wrap="none" anchor="ctr"/>
          <a:lstStyle/>
          <a:p>
            <a:endParaRPr lang="en-US"/>
          </a:p>
        </p:txBody>
      </p:sp>
      <p:sp>
        <p:nvSpPr>
          <p:cNvPr id="14361" name="Line 61"/>
          <p:cNvSpPr>
            <a:spLocks noChangeShapeType="1"/>
          </p:cNvSpPr>
          <p:nvPr/>
        </p:nvSpPr>
        <p:spPr bwMode="auto">
          <a:xfrm>
            <a:off x="1143000" y="3048000"/>
            <a:ext cx="0" cy="2895600"/>
          </a:xfrm>
          <a:prstGeom prst="line">
            <a:avLst/>
          </a:prstGeom>
          <a:noFill/>
          <a:ln w="9525">
            <a:solidFill>
              <a:schemeClr val="tx1"/>
            </a:solidFill>
            <a:round/>
            <a:headEnd/>
            <a:tailEnd/>
          </a:ln>
        </p:spPr>
        <p:txBody>
          <a:bodyPr/>
          <a:lstStyle/>
          <a:p>
            <a:endParaRPr lang="en-US"/>
          </a:p>
        </p:txBody>
      </p:sp>
      <p:sp>
        <p:nvSpPr>
          <p:cNvPr id="14362" name="Line 62"/>
          <p:cNvSpPr>
            <a:spLocks noChangeShapeType="1"/>
          </p:cNvSpPr>
          <p:nvPr/>
        </p:nvSpPr>
        <p:spPr bwMode="auto">
          <a:xfrm>
            <a:off x="1143000" y="3048000"/>
            <a:ext cx="838200" cy="0"/>
          </a:xfrm>
          <a:prstGeom prst="line">
            <a:avLst/>
          </a:prstGeom>
          <a:noFill/>
          <a:ln w="9525">
            <a:solidFill>
              <a:schemeClr val="tx1"/>
            </a:solidFill>
            <a:round/>
            <a:headEnd/>
            <a:tailEnd/>
          </a:ln>
        </p:spPr>
        <p:txBody>
          <a:bodyPr/>
          <a:lstStyle/>
          <a:p>
            <a:endParaRPr lang="en-US"/>
          </a:p>
        </p:txBody>
      </p:sp>
      <p:sp>
        <p:nvSpPr>
          <p:cNvPr id="14363" name="Line 64"/>
          <p:cNvSpPr>
            <a:spLocks noChangeShapeType="1"/>
          </p:cNvSpPr>
          <p:nvPr/>
        </p:nvSpPr>
        <p:spPr bwMode="auto">
          <a:xfrm>
            <a:off x="1143000" y="3657600"/>
            <a:ext cx="228600" cy="0"/>
          </a:xfrm>
          <a:prstGeom prst="line">
            <a:avLst/>
          </a:prstGeom>
          <a:noFill/>
          <a:ln w="9525">
            <a:solidFill>
              <a:schemeClr val="tx1"/>
            </a:solidFill>
            <a:round/>
            <a:headEnd/>
            <a:tailEnd/>
          </a:ln>
        </p:spPr>
        <p:txBody>
          <a:bodyPr/>
          <a:lstStyle/>
          <a:p>
            <a:endParaRPr lang="en-US"/>
          </a:p>
        </p:txBody>
      </p:sp>
      <p:sp>
        <p:nvSpPr>
          <p:cNvPr id="14364" name="Line 66"/>
          <p:cNvSpPr>
            <a:spLocks noChangeShapeType="1"/>
          </p:cNvSpPr>
          <p:nvPr/>
        </p:nvSpPr>
        <p:spPr bwMode="auto">
          <a:xfrm>
            <a:off x="1143000" y="4038600"/>
            <a:ext cx="228600" cy="0"/>
          </a:xfrm>
          <a:prstGeom prst="line">
            <a:avLst/>
          </a:prstGeom>
          <a:noFill/>
          <a:ln w="9525">
            <a:solidFill>
              <a:schemeClr val="tx1"/>
            </a:solidFill>
            <a:round/>
            <a:headEnd/>
            <a:tailEnd/>
          </a:ln>
        </p:spPr>
        <p:txBody>
          <a:bodyPr/>
          <a:lstStyle/>
          <a:p>
            <a:endParaRPr lang="en-US"/>
          </a:p>
        </p:txBody>
      </p:sp>
      <p:sp>
        <p:nvSpPr>
          <p:cNvPr id="14365" name="Line 67"/>
          <p:cNvSpPr>
            <a:spLocks noChangeShapeType="1"/>
          </p:cNvSpPr>
          <p:nvPr/>
        </p:nvSpPr>
        <p:spPr bwMode="auto">
          <a:xfrm>
            <a:off x="1143000" y="4419600"/>
            <a:ext cx="228600" cy="0"/>
          </a:xfrm>
          <a:prstGeom prst="line">
            <a:avLst/>
          </a:prstGeom>
          <a:noFill/>
          <a:ln w="9525">
            <a:solidFill>
              <a:schemeClr val="tx1"/>
            </a:solidFill>
            <a:round/>
            <a:headEnd/>
            <a:tailEnd/>
          </a:ln>
        </p:spPr>
        <p:txBody>
          <a:bodyPr/>
          <a:lstStyle/>
          <a:p>
            <a:endParaRPr lang="en-US"/>
          </a:p>
        </p:txBody>
      </p:sp>
      <p:sp>
        <p:nvSpPr>
          <p:cNvPr id="14366" name="Line 68"/>
          <p:cNvSpPr>
            <a:spLocks noChangeShapeType="1"/>
          </p:cNvSpPr>
          <p:nvPr/>
        </p:nvSpPr>
        <p:spPr bwMode="auto">
          <a:xfrm>
            <a:off x="1143000" y="4800600"/>
            <a:ext cx="228600" cy="0"/>
          </a:xfrm>
          <a:prstGeom prst="line">
            <a:avLst/>
          </a:prstGeom>
          <a:noFill/>
          <a:ln w="9525">
            <a:solidFill>
              <a:schemeClr val="tx1"/>
            </a:solidFill>
            <a:round/>
            <a:headEnd/>
            <a:tailEnd/>
          </a:ln>
        </p:spPr>
        <p:txBody>
          <a:bodyPr/>
          <a:lstStyle/>
          <a:p>
            <a:endParaRPr lang="en-US"/>
          </a:p>
        </p:txBody>
      </p:sp>
      <p:sp>
        <p:nvSpPr>
          <p:cNvPr id="14367" name="Line 69"/>
          <p:cNvSpPr>
            <a:spLocks noChangeShapeType="1"/>
          </p:cNvSpPr>
          <p:nvPr/>
        </p:nvSpPr>
        <p:spPr bwMode="auto">
          <a:xfrm>
            <a:off x="1143000" y="5257800"/>
            <a:ext cx="228600" cy="0"/>
          </a:xfrm>
          <a:prstGeom prst="line">
            <a:avLst/>
          </a:prstGeom>
          <a:noFill/>
          <a:ln w="9525">
            <a:solidFill>
              <a:schemeClr val="tx1"/>
            </a:solidFill>
            <a:round/>
            <a:headEnd/>
            <a:tailEnd/>
          </a:ln>
        </p:spPr>
        <p:txBody>
          <a:bodyPr/>
          <a:lstStyle/>
          <a:p>
            <a:endParaRPr lang="en-US"/>
          </a:p>
        </p:txBody>
      </p:sp>
      <p:sp>
        <p:nvSpPr>
          <p:cNvPr id="14368" name="Text Box 70"/>
          <p:cNvSpPr txBox="1">
            <a:spLocks noChangeArrowheads="1"/>
          </p:cNvSpPr>
          <p:nvPr/>
        </p:nvSpPr>
        <p:spPr bwMode="auto">
          <a:xfrm>
            <a:off x="1447800" y="3505200"/>
            <a:ext cx="1295400" cy="244475"/>
          </a:xfrm>
          <a:prstGeom prst="rect">
            <a:avLst/>
          </a:prstGeom>
          <a:noFill/>
          <a:ln w="9525">
            <a:noFill/>
            <a:miter lim="800000"/>
            <a:headEnd/>
            <a:tailEnd/>
          </a:ln>
        </p:spPr>
        <p:txBody>
          <a:bodyPr>
            <a:spAutoFit/>
          </a:bodyPr>
          <a:lstStyle/>
          <a:p>
            <a:pPr algn="ctr">
              <a:spcBef>
                <a:spcPct val="50000"/>
              </a:spcBef>
            </a:pPr>
            <a:r>
              <a:rPr lang="en-US" sz="1000"/>
              <a:t>Club Service</a:t>
            </a:r>
          </a:p>
        </p:txBody>
      </p:sp>
      <p:sp>
        <p:nvSpPr>
          <p:cNvPr id="14369" name="Text Box 71"/>
          <p:cNvSpPr txBox="1">
            <a:spLocks noChangeArrowheads="1"/>
          </p:cNvSpPr>
          <p:nvPr/>
        </p:nvSpPr>
        <p:spPr bwMode="auto">
          <a:xfrm>
            <a:off x="1371600" y="3886200"/>
            <a:ext cx="1371600" cy="244475"/>
          </a:xfrm>
          <a:prstGeom prst="rect">
            <a:avLst/>
          </a:prstGeom>
          <a:noFill/>
          <a:ln w="9525">
            <a:noFill/>
            <a:miter lim="800000"/>
            <a:headEnd/>
            <a:tailEnd/>
          </a:ln>
        </p:spPr>
        <p:txBody>
          <a:bodyPr>
            <a:spAutoFit/>
          </a:bodyPr>
          <a:lstStyle/>
          <a:p>
            <a:pPr algn="ctr">
              <a:spcBef>
                <a:spcPct val="50000"/>
              </a:spcBef>
            </a:pPr>
            <a:r>
              <a:rPr lang="en-US" sz="1000"/>
              <a:t>Vocational Service</a:t>
            </a:r>
          </a:p>
        </p:txBody>
      </p:sp>
      <p:sp>
        <p:nvSpPr>
          <p:cNvPr id="14370" name="Text Box 72"/>
          <p:cNvSpPr txBox="1">
            <a:spLocks noChangeArrowheads="1"/>
          </p:cNvSpPr>
          <p:nvPr/>
        </p:nvSpPr>
        <p:spPr bwMode="auto">
          <a:xfrm>
            <a:off x="1371600" y="4267200"/>
            <a:ext cx="1371600" cy="244475"/>
          </a:xfrm>
          <a:prstGeom prst="rect">
            <a:avLst/>
          </a:prstGeom>
          <a:noFill/>
          <a:ln w="9525">
            <a:noFill/>
            <a:miter lim="800000"/>
            <a:headEnd/>
            <a:tailEnd/>
          </a:ln>
        </p:spPr>
        <p:txBody>
          <a:bodyPr>
            <a:spAutoFit/>
          </a:bodyPr>
          <a:lstStyle/>
          <a:p>
            <a:pPr algn="ctr">
              <a:spcBef>
                <a:spcPct val="50000"/>
              </a:spcBef>
            </a:pPr>
            <a:r>
              <a:rPr lang="en-US" sz="1000"/>
              <a:t>Community Service</a:t>
            </a:r>
          </a:p>
        </p:txBody>
      </p:sp>
      <p:sp>
        <p:nvSpPr>
          <p:cNvPr id="14371" name="Text Box 73"/>
          <p:cNvSpPr txBox="1">
            <a:spLocks noChangeArrowheads="1"/>
          </p:cNvSpPr>
          <p:nvPr/>
        </p:nvSpPr>
        <p:spPr bwMode="auto">
          <a:xfrm>
            <a:off x="1371600" y="4648200"/>
            <a:ext cx="1371600" cy="244475"/>
          </a:xfrm>
          <a:prstGeom prst="rect">
            <a:avLst/>
          </a:prstGeom>
          <a:noFill/>
          <a:ln w="9525">
            <a:noFill/>
            <a:miter lim="800000"/>
            <a:headEnd/>
            <a:tailEnd/>
          </a:ln>
        </p:spPr>
        <p:txBody>
          <a:bodyPr>
            <a:spAutoFit/>
          </a:bodyPr>
          <a:lstStyle/>
          <a:p>
            <a:pPr algn="ctr">
              <a:spcBef>
                <a:spcPct val="50000"/>
              </a:spcBef>
            </a:pPr>
            <a:r>
              <a:rPr lang="en-US" sz="1000"/>
              <a:t>International Service</a:t>
            </a:r>
          </a:p>
        </p:txBody>
      </p:sp>
      <p:sp>
        <p:nvSpPr>
          <p:cNvPr id="14372" name="Text Box 74"/>
          <p:cNvSpPr txBox="1">
            <a:spLocks noChangeArrowheads="1"/>
          </p:cNvSpPr>
          <p:nvPr/>
        </p:nvSpPr>
        <p:spPr bwMode="auto">
          <a:xfrm>
            <a:off x="1371600" y="5105400"/>
            <a:ext cx="1371600" cy="244475"/>
          </a:xfrm>
          <a:prstGeom prst="rect">
            <a:avLst/>
          </a:prstGeom>
          <a:noFill/>
          <a:ln w="9525">
            <a:noFill/>
            <a:miter lim="800000"/>
            <a:headEnd/>
            <a:tailEnd/>
          </a:ln>
        </p:spPr>
        <p:txBody>
          <a:bodyPr>
            <a:spAutoFit/>
          </a:bodyPr>
          <a:lstStyle/>
          <a:p>
            <a:pPr algn="ctr">
              <a:spcBef>
                <a:spcPct val="50000"/>
              </a:spcBef>
            </a:pPr>
            <a:r>
              <a:rPr lang="en-US" sz="1000"/>
              <a:t>Youth Service</a:t>
            </a:r>
          </a:p>
        </p:txBody>
      </p:sp>
      <p:sp>
        <p:nvSpPr>
          <p:cNvPr id="14373" name="Rectangle 47"/>
          <p:cNvSpPr>
            <a:spLocks noChangeArrowheads="1"/>
          </p:cNvSpPr>
          <p:nvPr/>
        </p:nvSpPr>
        <p:spPr bwMode="auto">
          <a:xfrm>
            <a:off x="6553200" y="3429000"/>
            <a:ext cx="1752600" cy="685800"/>
          </a:xfrm>
          <a:prstGeom prst="rect">
            <a:avLst/>
          </a:prstGeom>
          <a:noFill/>
          <a:ln w="9525">
            <a:solidFill>
              <a:schemeClr val="tx1"/>
            </a:solidFill>
            <a:miter lim="800000"/>
            <a:headEnd/>
            <a:tailEnd/>
          </a:ln>
        </p:spPr>
        <p:txBody>
          <a:bodyPr wrap="none" anchor="ctr"/>
          <a:lstStyle/>
          <a:p>
            <a:endParaRPr lang="en-US"/>
          </a:p>
        </p:txBody>
      </p:sp>
      <p:sp>
        <p:nvSpPr>
          <p:cNvPr id="14374" name="Rectangle 28"/>
          <p:cNvSpPr>
            <a:spLocks noChangeArrowheads="1"/>
          </p:cNvSpPr>
          <p:nvPr/>
        </p:nvSpPr>
        <p:spPr bwMode="auto">
          <a:xfrm>
            <a:off x="1371600" y="5638800"/>
            <a:ext cx="1752600" cy="685800"/>
          </a:xfrm>
          <a:prstGeom prst="rect">
            <a:avLst/>
          </a:prstGeom>
          <a:noFill/>
          <a:ln w="9525">
            <a:solidFill>
              <a:schemeClr val="tx1"/>
            </a:solidFill>
            <a:miter lim="800000"/>
            <a:headEnd/>
            <a:tailEnd/>
          </a:ln>
        </p:spPr>
        <p:txBody>
          <a:bodyPr wrap="none" anchor="ctr"/>
          <a:lstStyle/>
          <a:p>
            <a:endParaRPr lang="en-US"/>
          </a:p>
        </p:txBody>
      </p:sp>
      <p:sp>
        <p:nvSpPr>
          <p:cNvPr id="14375" name="TextBox 56"/>
          <p:cNvSpPr txBox="1">
            <a:spLocks noChangeArrowheads="1"/>
          </p:cNvSpPr>
          <p:nvPr/>
        </p:nvSpPr>
        <p:spPr bwMode="auto">
          <a:xfrm>
            <a:off x="1600200" y="5791200"/>
            <a:ext cx="1350963" cy="369888"/>
          </a:xfrm>
          <a:prstGeom prst="rect">
            <a:avLst/>
          </a:prstGeom>
          <a:noFill/>
          <a:ln w="9525">
            <a:noFill/>
            <a:miter lim="800000"/>
            <a:headEnd/>
            <a:tailEnd/>
          </a:ln>
        </p:spPr>
        <p:txBody>
          <a:bodyPr wrap="none">
            <a:spAutoFit/>
          </a:bodyPr>
          <a:lstStyle/>
          <a:p>
            <a:r>
              <a:rPr lang="en-US"/>
              <a:t>Corn Booth</a:t>
            </a:r>
          </a:p>
        </p:txBody>
      </p:sp>
      <p:sp>
        <p:nvSpPr>
          <p:cNvPr id="14376" name="Line 69"/>
          <p:cNvSpPr>
            <a:spLocks noChangeShapeType="1"/>
          </p:cNvSpPr>
          <p:nvPr/>
        </p:nvSpPr>
        <p:spPr bwMode="auto">
          <a:xfrm>
            <a:off x="1143000" y="5943600"/>
            <a:ext cx="228600" cy="0"/>
          </a:xfrm>
          <a:prstGeom prst="line">
            <a:avLst/>
          </a:prstGeom>
          <a:noFill/>
          <a:ln w="9525">
            <a:solidFill>
              <a:schemeClr val="tx1"/>
            </a:solidFill>
            <a:round/>
            <a:headEnd/>
            <a:tailEnd/>
          </a:ln>
        </p:spPr>
        <p:txBody>
          <a:bodyPr/>
          <a:lstStyle/>
          <a:p>
            <a:endParaRPr lang="en-US"/>
          </a:p>
        </p:txBody>
      </p:sp>
      <p:sp>
        <p:nvSpPr>
          <p:cNvPr id="14377" name="TextBox 52"/>
          <p:cNvSpPr txBox="1">
            <a:spLocks noChangeArrowheads="1"/>
          </p:cNvSpPr>
          <p:nvPr/>
        </p:nvSpPr>
        <p:spPr bwMode="auto">
          <a:xfrm>
            <a:off x="5181600" y="838200"/>
            <a:ext cx="2590800" cy="400110"/>
          </a:xfrm>
          <a:prstGeom prst="rect">
            <a:avLst/>
          </a:prstGeom>
          <a:noFill/>
          <a:ln w="9525">
            <a:noFill/>
            <a:miter lim="800000"/>
            <a:headEnd/>
            <a:tailEnd/>
          </a:ln>
        </p:spPr>
        <p:txBody>
          <a:bodyPr wrap="square">
            <a:spAutoFit/>
          </a:bodyPr>
          <a:lstStyle/>
          <a:p>
            <a:pPr algn="ctr"/>
            <a:r>
              <a:rPr lang="en-US" sz="1000" b="1" dirty="0"/>
              <a:t>Rotary District 5080 Charitable Fund </a:t>
            </a:r>
          </a:p>
          <a:p>
            <a:pPr algn="ctr"/>
            <a:r>
              <a:rPr lang="en-US" sz="1000" b="1" dirty="0"/>
              <a:t>IRC 501(c)(3)</a:t>
            </a:r>
            <a:r>
              <a:rPr lang="en-US" sz="1000" b="1" dirty="0">
                <a:solidFill>
                  <a:srgbClr val="FF0000"/>
                </a:solidFill>
              </a:rPr>
              <a:t> </a:t>
            </a:r>
          </a:p>
        </p:txBody>
      </p:sp>
      <p:cxnSp>
        <p:nvCxnSpPr>
          <p:cNvPr id="55" name="Straight Connector 54"/>
          <p:cNvCxnSpPr/>
          <p:nvPr/>
        </p:nvCxnSpPr>
        <p:spPr>
          <a:xfrm>
            <a:off x="6096000" y="2514600"/>
            <a:ext cx="1295400" cy="0"/>
          </a:xfrm>
          <a:prstGeom prst="line">
            <a:avLst/>
          </a:prstGeom>
        </p:spPr>
        <p:style>
          <a:lnRef idx="1">
            <a:schemeClr val="dk1"/>
          </a:lnRef>
          <a:fillRef idx="0">
            <a:schemeClr val="dk1"/>
          </a:fillRef>
          <a:effectRef idx="0">
            <a:schemeClr val="dk1"/>
          </a:effectRef>
          <a:fontRef idx="minor">
            <a:schemeClr val="tx1"/>
          </a:fontRef>
        </p:style>
      </p:cxnSp>
      <p:cxnSp>
        <p:nvCxnSpPr>
          <p:cNvPr id="57" name="Straight Connector 56"/>
          <p:cNvCxnSpPr/>
          <p:nvPr/>
        </p:nvCxnSpPr>
        <p:spPr>
          <a:xfrm>
            <a:off x="6096000" y="2514600"/>
            <a:ext cx="0" cy="3810000"/>
          </a:xfrm>
          <a:prstGeom prst="line">
            <a:avLst/>
          </a:prstGeom>
        </p:spPr>
        <p:style>
          <a:lnRef idx="1">
            <a:schemeClr val="dk1"/>
          </a:lnRef>
          <a:fillRef idx="0">
            <a:schemeClr val="dk1"/>
          </a:fillRef>
          <a:effectRef idx="0">
            <a:schemeClr val="dk1"/>
          </a:effectRef>
          <a:fontRef idx="minor">
            <a:schemeClr val="tx1"/>
          </a:fontRef>
        </p:style>
      </p:cxnSp>
      <p:cxnSp>
        <p:nvCxnSpPr>
          <p:cNvPr id="59" name="Straight Connector 58"/>
          <p:cNvCxnSpPr/>
          <p:nvPr/>
        </p:nvCxnSpPr>
        <p:spPr>
          <a:xfrm>
            <a:off x="6096000" y="4572000"/>
            <a:ext cx="457200" cy="0"/>
          </a:xfrm>
          <a:prstGeom prst="line">
            <a:avLst/>
          </a:prstGeom>
        </p:spPr>
        <p:style>
          <a:lnRef idx="1">
            <a:schemeClr val="dk1"/>
          </a:lnRef>
          <a:fillRef idx="0">
            <a:schemeClr val="dk1"/>
          </a:fillRef>
          <a:effectRef idx="0">
            <a:schemeClr val="dk1"/>
          </a:effectRef>
          <a:fontRef idx="minor">
            <a:schemeClr val="tx1"/>
          </a:fontRef>
        </p:style>
      </p:cxnSp>
      <p:cxnSp>
        <p:nvCxnSpPr>
          <p:cNvPr id="61" name="Straight Connector 60"/>
          <p:cNvCxnSpPr/>
          <p:nvPr/>
        </p:nvCxnSpPr>
        <p:spPr>
          <a:xfrm>
            <a:off x="6096000" y="2971800"/>
            <a:ext cx="457200" cy="0"/>
          </a:xfrm>
          <a:prstGeom prst="line">
            <a:avLst/>
          </a:prstGeom>
        </p:spPr>
        <p:style>
          <a:lnRef idx="1">
            <a:schemeClr val="dk1"/>
          </a:lnRef>
          <a:fillRef idx="0">
            <a:schemeClr val="dk1"/>
          </a:fillRef>
          <a:effectRef idx="0">
            <a:schemeClr val="dk1"/>
          </a:effectRef>
          <a:fontRef idx="minor">
            <a:schemeClr val="tx1"/>
          </a:fontRef>
        </p:style>
      </p:cxnSp>
      <p:cxnSp>
        <p:nvCxnSpPr>
          <p:cNvPr id="62" name="Straight Connector 61"/>
          <p:cNvCxnSpPr/>
          <p:nvPr/>
        </p:nvCxnSpPr>
        <p:spPr>
          <a:xfrm>
            <a:off x="6096000" y="3810000"/>
            <a:ext cx="457200" cy="0"/>
          </a:xfrm>
          <a:prstGeom prst="line">
            <a:avLst/>
          </a:prstGeom>
        </p:spPr>
        <p:style>
          <a:lnRef idx="1">
            <a:schemeClr val="dk1"/>
          </a:lnRef>
          <a:fillRef idx="0">
            <a:schemeClr val="dk1"/>
          </a:fillRef>
          <a:effectRef idx="0">
            <a:schemeClr val="dk1"/>
          </a:effectRef>
          <a:fontRef idx="minor">
            <a:schemeClr val="tx1"/>
          </a:fontRef>
        </p:style>
      </p:cxnSp>
      <p:cxnSp>
        <p:nvCxnSpPr>
          <p:cNvPr id="71" name="Straight Connector 70"/>
          <p:cNvCxnSpPr>
            <a:endCxn id="14347" idx="1"/>
          </p:cNvCxnSpPr>
          <p:nvPr/>
        </p:nvCxnSpPr>
        <p:spPr>
          <a:xfrm>
            <a:off x="6096000" y="5448300"/>
            <a:ext cx="457200" cy="0"/>
          </a:xfrm>
          <a:prstGeom prst="line">
            <a:avLst/>
          </a:prstGeom>
        </p:spPr>
        <p:style>
          <a:lnRef idx="1">
            <a:schemeClr val="dk1"/>
          </a:lnRef>
          <a:fillRef idx="0">
            <a:schemeClr val="dk1"/>
          </a:fillRef>
          <a:effectRef idx="0">
            <a:schemeClr val="dk1"/>
          </a:effectRef>
          <a:fontRef idx="minor">
            <a:schemeClr val="tx1"/>
          </a:fontRef>
        </p:style>
      </p:cxnSp>
      <p:cxnSp>
        <p:nvCxnSpPr>
          <p:cNvPr id="122" name="Straight Arrow Connector 121"/>
          <p:cNvCxnSpPr/>
          <p:nvPr/>
        </p:nvCxnSpPr>
        <p:spPr>
          <a:xfrm flipH="1" flipV="1">
            <a:off x="2971800" y="2590800"/>
            <a:ext cx="3124200" cy="19812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4385" name="TextBox 123"/>
          <p:cNvSpPr txBox="1">
            <a:spLocks noChangeArrowheads="1"/>
          </p:cNvSpPr>
          <p:nvPr/>
        </p:nvSpPr>
        <p:spPr bwMode="auto">
          <a:xfrm>
            <a:off x="3505200" y="4038600"/>
            <a:ext cx="1828800" cy="307975"/>
          </a:xfrm>
          <a:prstGeom prst="rect">
            <a:avLst/>
          </a:prstGeom>
          <a:noFill/>
          <a:ln w="9525">
            <a:noFill/>
            <a:miter lim="800000"/>
            <a:headEnd/>
            <a:tailEnd/>
          </a:ln>
        </p:spPr>
        <p:txBody>
          <a:bodyPr>
            <a:spAutoFit/>
          </a:bodyPr>
          <a:lstStyle/>
          <a:p>
            <a:r>
              <a:rPr lang="en-US" sz="1400"/>
              <a:t>Recommendations</a:t>
            </a:r>
          </a:p>
        </p:txBody>
      </p:sp>
      <p:sp>
        <p:nvSpPr>
          <p:cNvPr id="125" name="Oval 124"/>
          <p:cNvSpPr/>
          <p:nvPr/>
        </p:nvSpPr>
        <p:spPr>
          <a:xfrm>
            <a:off x="3505200" y="3962400"/>
            <a:ext cx="1752600" cy="457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33" name="Straight Connector 132"/>
          <p:cNvCxnSpPr/>
          <p:nvPr/>
        </p:nvCxnSpPr>
        <p:spPr>
          <a:xfrm>
            <a:off x="2971800" y="2133600"/>
            <a:ext cx="1371600" cy="0"/>
          </a:xfrm>
          <a:prstGeom prst="line">
            <a:avLst/>
          </a:prstGeom>
        </p:spPr>
        <p:style>
          <a:lnRef idx="1">
            <a:schemeClr val="dk1"/>
          </a:lnRef>
          <a:fillRef idx="0">
            <a:schemeClr val="dk1"/>
          </a:fillRef>
          <a:effectRef idx="0">
            <a:schemeClr val="dk1"/>
          </a:effectRef>
          <a:fontRef idx="minor">
            <a:schemeClr val="tx1"/>
          </a:fontRef>
        </p:style>
      </p:cxnSp>
      <p:sp>
        <p:nvSpPr>
          <p:cNvPr id="14388" name="Rectangle 28"/>
          <p:cNvSpPr>
            <a:spLocks noChangeArrowheads="1"/>
          </p:cNvSpPr>
          <p:nvPr/>
        </p:nvSpPr>
        <p:spPr bwMode="auto">
          <a:xfrm>
            <a:off x="6553200" y="5943600"/>
            <a:ext cx="1752600" cy="685800"/>
          </a:xfrm>
          <a:prstGeom prst="rect">
            <a:avLst/>
          </a:prstGeom>
          <a:noFill/>
          <a:ln w="9525">
            <a:solidFill>
              <a:schemeClr val="tx1"/>
            </a:solidFill>
            <a:miter lim="800000"/>
            <a:headEnd/>
            <a:tailEnd/>
          </a:ln>
        </p:spPr>
        <p:txBody>
          <a:bodyPr wrap="none" anchor="ctr"/>
          <a:lstStyle/>
          <a:p>
            <a:endParaRPr lang="en-US"/>
          </a:p>
        </p:txBody>
      </p:sp>
      <p:cxnSp>
        <p:nvCxnSpPr>
          <p:cNvPr id="136" name="Straight Connector 135"/>
          <p:cNvCxnSpPr/>
          <p:nvPr/>
        </p:nvCxnSpPr>
        <p:spPr>
          <a:xfrm>
            <a:off x="6096000" y="6324600"/>
            <a:ext cx="457200" cy="0"/>
          </a:xfrm>
          <a:prstGeom prst="line">
            <a:avLst/>
          </a:prstGeom>
        </p:spPr>
        <p:style>
          <a:lnRef idx="1">
            <a:schemeClr val="dk1"/>
          </a:lnRef>
          <a:fillRef idx="0">
            <a:schemeClr val="dk1"/>
          </a:fillRef>
          <a:effectRef idx="0">
            <a:schemeClr val="dk1"/>
          </a:effectRef>
          <a:fontRef idx="minor">
            <a:schemeClr val="tx1"/>
          </a:fontRef>
        </p:style>
      </p:cxnSp>
      <p:sp>
        <p:nvSpPr>
          <p:cNvPr id="14390" name="TextBox 138"/>
          <p:cNvSpPr txBox="1">
            <a:spLocks noChangeArrowheads="1"/>
          </p:cNvSpPr>
          <p:nvPr/>
        </p:nvSpPr>
        <p:spPr bwMode="auto">
          <a:xfrm>
            <a:off x="6629400" y="6019800"/>
            <a:ext cx="1600200" cy="461963"/>
          </a:xfrm>
          <a:prstGeom prst="rect">
            <a:avLst/>
          </a:prstGeom>
          <a:noFill/>
          <a:ln w="9525">
            <a:noFill/>
            <a:miter lim="800000"/>
            <a:headEnd/>
            <a:tailEnd/>
          </a:ln>
        </p:spPr>
        <p:txBody>
          <a:bodyPr>
            <a:spAutoFit/>
          </a:bodyPr>
          <a:lstStyle/>
          <a:p>
            <a:pPr algn="ctr"/>
            <a:r>
              <a:rPr lang="en-US" sz="1200"/>
              <a:t>Future Trusts/Endowments</a:t>
            </a:r>
          </a:p>
        </p:txBody>
      </p:sp>
      <p:sp>
        <p:nvSpPr>
          <p:cNvPr id="56" name="TextBox 55"/>
          <p:cNvSpPr txBox="1"/>
          <p:nvPr/>
        </p:nvSpPr>
        <p:spPr>
          <a:xfrm>
            <a:off x="3276600" y="6019800"/>
            <a:ext cx="2743200" cy="738664"/>
          </a:xfrm>
          <a:prstGeom prst="rect">
            <a:avLst/>
          </a:prstGeom>
          <a:noFill/>
        </p:spPr>
        <p:txBody>
          <a:bodyPr wrap="square" rtlCol="0">
            <a:spAutoFit/>
          </a:bodyPr>
          <a:lstStyle/>
          <a:p>
            <a:pPr>
              <a:spcBef>
                <a:spcPct val="50000"/>
              </a:spcBef>
            </a:pPr>
            <a:r>
              <a:rPr lang="en-US" sz="1200" b="1" dirty="0"/>
              <a:t>*</a:t>
            </a:r>
            <a:r>
              <a:rPr lang="en-US" sz="1200" dirty="0"/>
              <a:t>   Can spend Earnings and Principal</a:t>
            </a:r>
          </a:p>
          <a:p>
            <a:pPr>
              <a:spcBef>
                <a:spcPct val="50000"/>
              </a:spcBef>
            </a:pPr>
            <a:r>
              <a:rPr lang="en-US" sz="1200" b="1" dirty="0"/>
              <a:t>**</a:t>
            </a:r>
            <a:r>
              <a:rPr lang="en-US" sz="1200" dirty="0"/>
              <a:t>  Can only spend Earnings</a:t>
            </a:r>
          </a:p>
          <a:p>
            <a:endParaRPr lang="en-US" sz="1200" dirty="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emplate/>
  <TotalTime>20927</TotalTime>
  <Words>1795</Words>
  <Application>Microsoft Macintosh PowerPoint</Application>
  <PresentationFormat>On-screen Show (4:3)</PresentationFormat>
  <Paragraphs>134</Paragraphs>
  <Slides>7</Slides>
  <Notes>6</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7</vt:i4>
      </vt:variant>
    </vt:vector>
  </HeadingPairs>
  <TitlesOfParts>
    <vt:vector size="9" baseType="lpstr">
      <vt:lpstr>Arial</vt:lpstr>
      <vt:lpstr>Default Design</vt:lpstr>
      <vt:lpstr>Greater Spokane Valley Rotary</vt:lpstr>
      <vt:lpstr>History Three Primary Parts (1 July 17)</vt:lpstr>
      <vt:lpstr>What’s an IRC 501(c)(3) vs 501(c)(4)</vt:lpstr>
      <vt:lpstr>History Inter-relationships—1 July 2017</vt:lpstr>
      <vt:lpstr>Changes Requiring Changes</vt:lpstr>
      <vt:lpstr>History Changes Made</vt:lpstr>
      <vt:lpstr>Inter-relationships--Today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Spokane Valley Rotary</dc:title>
  <dc:creator>fletcher</dc:creator>
  <cp:lastModifiedBy>Chris Baca</cp:lastModifiedBy>
  <cp:revision>51</cp:revision>
  <dcterms:created xsi:type="dcterms:W3CDTF">2010-09-10T23:18:56Z</dcterms:created>
  <dcterms:modified xsi:type="dcterms:W3CDTF">2021-12-03T19:25:00Z</dcterms:modified>
</cp:coreProperties>
</file>